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2C3C7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97999E"/>
                    </a:solidFill>
                    <a:latin typeface="Inter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</c:v>
                </c:pt>
                <c:pt idx="1">
                  <c:v>18</c:v>
                </c:pt>
                <c:pt idx="2">
                  <c:v>15</c:v>
                </c:pt>
                <c:pt idx="3">
                  <c:v>24</c:v>
                </c:pt>
                <c:pt idx="4">
                  <c:v>21</c:v>
                </c:pt>
                <c:pt idx="5">
                  <c:v>28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800" u="none">
                  <a:solidFill>
                    <a:srgbClr val="97999E"/>
                  </a:solidFill>
                  <a:latin typeface="Inter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6B6D73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2A2B3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6B6D73"/>
                </a:solidFill>
                <a:latin typeface="Inter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0B0B0D"/>
        </a:solidFill>
        <a:ln>
          <a:noFill/>
        </a:ln>
        <a:effectLst/>
      </c:spPr>
    </c:plotArea>
    <c:plotVisOnly val="1"/>
    <c:dispBlanksAs val="span"/>
  </c:chart>
  <c:spPr>
    <a:solidFill>
      <a:srgbClr val="0B0B0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Cover. Replace the title, the one-line framing and the meta row. Keep the title to two lines.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divider. One word or one year, plus a clause. Duplicate this slide for each new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Framing. Three rows: a label, a heading, a sentence. Delete a row if you have two.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idea, stated. No supporting text — if it needs bullets it is not a statement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Positioning. What we are not, beside what we are. Keep the left block shorter than the right.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Rationale. Three reasons, one column each. Each column takes one label and one paragraph.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Goals. One card per goal: number, date chip, the goal in one sentence. Three fits; four is tight.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tracks running in parallel. Status chips carry the state; use warning or danger sparingly.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workstreams. Numbered so they can be referred to by number for the rest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Stage pipeline with actor lanes. Add or remove a stage by editing the column positions; keep the lane labels aligned left.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Comparison matrix. One row per dimension, one column per mode. Keep cells to a short phrase.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Milestones. Two eras, four dated entries. Dates left, the milestone and its one-liner right.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Phase plan. Label-and-value pairs, two columns. This is the densest slide in the set — keep values to one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Numbers. Four callouts across the top, one chart below. Swap the chart type but keep the monochrome series.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questions. Numbered groups, questions as bullets. This is the slide you actually want input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Product visual. Drop a screenshot into the frame and keep the caption to one line. Screenshots of the product should be the dark theme.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owned actions. Every row needs a name and a date, or it is not a next step.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Brand reference. Keep this slide in the template and delete it from any deck you send 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726680" y="4741164"/>
            <a:ext cx="5486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45474D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726680" y="4741164"/>
            <a:ext cx="5486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45474D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image" Target="../media/image-14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75488"/>
            <a:ext cx="237744" cy="2880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4672" y="475488"/>
            <a:ext cx="2743200" cy="288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Kazaar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457200" y="1783080"/>
            <a:ext cx="6949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36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Deck title goes here,</a:t>
            </a:r>
            <a:endParaRPr lang="en-US" sz="360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36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two lines at most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457200" y="3310128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line on what this deck is for and what you want out of the room.</a:t>
            </a:r>
            <a:endParaRPr lang="en-US" sz="1100" dirty="0"/>
          </a:p>
        </p:txBody>
      </p:sp>
      <p:sp>
        <p:nvSpPr>
          <p:cNvPr id="7" name="Shape 3"/>
          <p:cNvSpPr/>
          <p:nvPr/>
        </p:nvSpPr>
        <p:spPr>
          <a:xfrm>
            <a:off x="457200" y="3931920"/>
            <a:ext cx="8229600" cy="0"/>
          </a:xfrm>
          <a:prstGeom prst="line">
            <a:avLst/>
          </a:prstGeom>
          <a:noFill/>
          <a:ln w="6350">
            <a:solidFill>
              <a:srgbClr val="2A2B30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457200" y="409651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Owner</a:t>
            </a:r>
            <a:endParaRPr lang="en-US" sz="800" dirty="0"/>
          </a:p>
        </p:txBody>
      </p:sp>
      <p:sp>
        <p:nvSpPr>
          <p:cNvPr id="9" name="Text 5"/>
          <p:cNvSpPr txBox="1"/>
          <p:nvPr/>
        </p:nvSpPr>
        <p:spPr>
          <a:xfrm>
            <a:off x="457200" y="4297680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0E1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Name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2514600" y="409651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Audience</a:t>
            </a:r>
            <a:endParaRPr lang="en-US" sz="800" dirty="0"/>
          </a:p>
        </p:txBody>
      </p:sp>
      <p:sp>
        <p:nvSpPr>
          <p:cNvPr id="11" name="Text 7"/>
          <p:cNvSpPr txBox="1"/>
          <p:nvPr/>
        </p:nvSpPr>
        <p:spPr>
          <a:xfrm>
            <a:off x="2514600" y="4297680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0E1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Team or forum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4572000" y="409651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Date</a:t>
            </a:r>
            <a:endParaRPr lang="en-US" sz="800" dirty="0"/>
          </a:p>
        </p:txBody>
      </p:sp>
      <p:sp>
        <p:nvSpPr>
          <p:cNvPr id="13" name="Text 9"/>
          <p:cNvSpPr txBox="1"/>
          <p:nvPr/>
        </p:nvSpPr>
        <p:spPr>
          <a:xfrm>
            <a:off x="4572000" y="4297680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0E1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Month YYYY</a:t>
            </a:r>
            <a:endParaRPr lang="en-US" sz="1000" dirty="0"/>
          </a:p>
        </p:txBody>
      </p:sp>
      <p:sp>
        <p:nvSpPr>
          <p:cNvPr id="14" name="Text 10"/>
          <p:cNvSpPr txBox="1"/>
          <p:nvPr/>
        </p:nvSpPr>
        <p:spPr>
          <a:xfrm>
            <a:off x="6629400" y="409651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Status</a:t>
            </a:r>
            <a:endParaRPr lang="en-US" sz="800" dirty="0"/>
          </a:p>
        </p:txBody>
      </p:sp>
      <p:sp>
        <p:nvSpPr>
          <p:cNvPr id="15" name="Text 11"/>
          <p:cNvSpPr txBox="1"/>
          <p:nvPr/>
        </p:nvSpPr>
        <p:spPr>
          <a:xfrm>
            <a:off x="6629400" y="4297680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0E1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Draft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0"/>
            <a:ext cx="274320" cy="3328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0" y="233172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Section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457200" y="320040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clause that says what this section argues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57200" y="1481328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0B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457200" y="384048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FRAMING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this meeting is for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457200" y="1325880"/>
            <a:ext cx="8229600" cy="914400"/>
          </a:xfrm>
          <a:prstGeom prst="roundRect">
            <a:avLst>
              <a:gd name="adj" fmla="val 6000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13232" y="149047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GOAL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713232" y="1673352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we want out of the room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3749040" y="1508760"/>
            <a:ext cx="4617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 One or two sentences is the right length for this block — if it needs more, it probably needs its own slide.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457200" y="2404872"/>
            <a:ext cx="8229600" cy="914400"/>
          </a:xfrm>
          <a:prstGeom prst="roundRect">
            <a:avLst>
              <a:gd name="adj" fmla="val 6000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13232" y="2569464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PRINCIPLES</a:t>
            </a:r>
            <a:endParaRPr lang="en-US" sz="800" dirty="0"/>
          </a:p>
        </p:txBody>
      </p:sp>
      <p:sp>
        <p:nvSpPr>
          <p:cNvPr id="11" name="Text 8"/>
          <p:cNvSpPr txBox="1"/>
          <p:nvPr/>
        </p:nvSpPr>
        <p:spPr>
          <a:xfrm>
            <a:off x="713232" y="2752344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we are choosing to work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3749040" y="2587752"/>
            <a:ext cx="4617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 One or two sentences is the right length for this block — if it needs more, it probably needs its own slide.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457200" y="3483864"/>
            <a:ext cx="8229600" cy="914400"/>
          </a:xfrm>
          <a:prstGeom prst="roundRect">
            <a:avLst>
              <a:gd name="adj" fmla="val 6000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13232" y="3648456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IN SCOPE</a:t>
            </a:r>
            <a:endParaRPr lang="en-US" sz="800" dirty="0"/>
          </a:p>
        </p:txBody>
      </p:sp>
      <p:sp>
        <p:nvSpPr>
          <p:cNvPr id="15" name="Text 12"/>
          <p:cNvSpPr txBox="1"/>
          <p:nvPr/>
        </p:nvSpPr>
        <p:spPr>
          <a:xfrm>
            <a:off x="713232" y="3831336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this deck does not cover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3749040" y="3666744"/>
            <a:ext cx="4617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 One or two sentences is the right length for this block — if it needs more, it probably needs its own slide.</a:t>
            </a:r>
            <a:endParaRPr lang="en-US" sz="950" dirty="0"/>
          </a:p>
        </p:txBody>
      </p:sp>
      <p:sp>
        <p:nvSpPr>
          <p:cNvPr id="17" name="Text 14"/>
          <p:cNvSpPr txBox="1"/>
          <p:nvPr/>
        </p:nvSpPr>
        <p:spPr>
          <a:xfrm>
            <a:off x="457200" y="4741164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spc="120" kern="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FRAMING</a:t>
            </a:r>
            <a:endParaRPr lang="en-US" sz="700" dirty="0"/>
          </a:p>
        </p:txBody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22208" y="4759452"/>
            <a:ext cx="137160" cy="16642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726680" y="4741164"/>
            <a:ext cx="5486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45474D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457200" y="1417320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POINT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783080"/>
            <a:ext cx="7680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32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single sentence you want</a:t>
            </a:r>
            <a:endParaRPr lang="en-US" sz="32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32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them to remember.</a:t>
            </a:r>
            <a:endParaRPr lang="en-US" sz="32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2208" y="4759452"/>
            <a:ext cx="137160" cy="16642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0B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457200" y="384048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POSITIONING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this. This.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3977640" cy="2880360"/>
          </a:xfrm>
          <a:prstGeom prst="roundRect">
            <a:avLst>
              <a:gd name="adj" fmla="val 1905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13232" y="1609344"/>
            <a:ext cx="570586" cy="182880"/>
          </a:xfrm>
          <a:prstGeom prst="roundRect">
            <a:avLst>
              <a:gd name="adj" fmla="val 250000"/>
            </a:avLst>
          </a:prstGeom>
          <a:solidFill>
            <a:srgbClr val="16171B"/>
          </a:solidFill>
          <a:ln w="6350">
            <a:solidFill>
              <a:srgbClr val="F8717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13232" y="1609344"/>
            <a:ext cx="57058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spc="80" kern="0" dirty="0">
                <a:solidFill>
                  <a:srgbClr val="F8717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THIS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713232" y="1975104"/>
            <a:ext cx="3465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this is not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713232" y="2359152"/>
            <a:ext cx="34655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 One or two sentences is the right length for this block — if it needs more, it probably needs its own slide.</a:t>
            </a:r>
            <a:endParaRPr lang="en-US" sz="950" dirty="0"/>
          </a:p>
        </p:txBody>
      </p:sp>
      <p:sp>
        <p:nvSpPr>
          <p:cNvPr id="10" name="Text 7"/>
          <p:cNvSpPr txBox="1"/>
          <p:nvPr/>
        </p:nvSpPr>
        <p:spPr>
          <a:xfrm>
            <a:off x="713232" y="3346704"/>
            <a:ext cx="34655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9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First consequence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713232" y="3602736"/>
            <a:ext cx="34655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9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Second consequence</a:t>
            </a:r>
            <a:endParaRPr lang="en-US" sz="900" dirty="0"/>
          </a:p>
        </p:txBody>
      </p:sp>
      <p:sp>
        <p:nvSpPr>
          <p:cNvPr id="12" name="Text 9"/>
          <p:cNvSpPr txBox="1"/>
          <p:nvPr/>
        </p:nvSpPr>
        <p:spPr>
          <a:xfrm>
            <a:off x="713232" y="3858768"/>
            <a:ext cx="34655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9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Third consequence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4709160" y="1371600"/>
            <a:ext cx="3977640" cy="2880360"/>
          </a:xfrm>
          <a:prstGeom prst="roundRect">
            <a:avLst>
              <a:gd name="adj" fmla="val 1905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965192" y="1609344"/>
            <a:ext cx="358445" cy="182880"/>
          </a:xfrm>
          <a:prstGeom prst="roundRect">
            <a:avLst>
              <a:gd name="adj" fmla="val 250000"/>
            </a:avLst>
          </a:prstGeom>
          <a:solidFill>
            <a:srgbClr val="16171B"/>
          </a:solidFill>
          <a:ln w="6350">
            <a:solidFill>
              <a:srgbClr val="34D399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4965192" y="1609344"/>
            <a:ext cx="35844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spc="80" kern="0" dirty="0">
                <a:solidFill>
                  <a:srgbClr val="34D3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</a:t>
            </a:r>
            <a:endParaRPr lang="en-US" sz="700" dirty="0"/>
          </a:p>
        </p:txBody>
      </p:sp>
      <p:sp>
        <p:nvSpPr>
          <p:cNvPr id="16" name="Text 13"/>
          <p:cNvSpPr txBox="1"/>
          <p:nvPr/>
        </p:nvSpPr>
        <p:spPr>
          <a:xfrm>
            <a:off x="4965192" y="1975104"/>
            <a:ext cx="34655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this is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4965192" y="2359152"/>
            <a:ext cx="34655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 One or two sentences is the right length for this block — if it needs more, it probably needs its own slide.</a:t>
            </a:r>
            <a:endParaRPr lang="en-US" sz="950" dirty="0"/>
          </a:p>
        </p:txBody>
      </p:sp>
      <p:sp>
        <p:nvSpPr>
          <p:cNvPr id="18" name="Text 15"/>
          <p:cNvSpPr txBox="1"/>
          <p:nvPr/>
        </p:nvSpPr>
        <p:spPr>
          <a:xfrm>
            <a:off x="4965192" y="3346704"/>
            <a:ext cx="34655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90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First consequence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965192" y="3602736"/>
            <a:ext cx="34655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90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Second consequence</a:t>
            </a:r>
            <a:endParaRPr lang="en-US" sz="900" dirty="0"/>
          </a:p>
        </p:txBody>
      </p:sp>
      <p:sp>
        <p:nvSpPr>
          <p:cNvPr id="20" name="Text 17"/>
          <p:cNvSpPr txBox="1"/>
          <p:nvPr/>
        </p:nvSpPr>
        <p:spPr>
          <a:xfrm>
            <a:off x="4965192" y="3858768"/>
            <a:ext cx="34655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90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Third consequence</a:t>
            </a:r>
            <a:endParaRPr lang="en-US" sz="900" dirty="0"/>
          </a:p>
        </p:txBody>
      </p:sp>
      <p:sp>
        <p:nvSpPr>
          <p:cNvPr id="21" name="Text 18"/>
          <p:cNvSpPr txBox="1"/>
          <p:nvPr/>
        </p:nvSpPr>
        <p:spPr>
          <a:xfrm>
            <a:off x="457200" y="4741164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spc="120" kern="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POSITIONING</a:t>
            </a:r>
            <a:endParaRPr lang="en-US" sz="700" dirty="0"/>
          </a:p>
        </p:txBody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22208" y="4759452"/>
            <a:ext cx="137160" cy="16642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726680" y="4741164"/>
            <a:ext cx="5486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45474D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0B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457200" y="384048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RATIONALE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Why now, and why this way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051560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one-line version of the argument the three columns below make in full.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457200" y="1783080"/>
            <a:ext cx="2560320" cy="2468880"/>
          </a:xfrm>
          <a:prstGeom prst="roundRect">
            <a:avLst>
              <a:gd name="adj" fmla="val 2222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94944" y="199339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800" dirty="0"/>
          </a:p>
        </p:txBody>
      </p:sp>
      <p:sp>
        <p:nvSpPr>
          <p:cNvPr id="8" name="Text 5"/>
          <p:cNvSpPr txBox="1"/>
          <p:nvPr/>
        </p:nvSpPr>
        <p:spPr>
          <a:xfrm>
            <a:off x="694944" y="2231136"/>
            <a:ext cx="20848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Timing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694944" y="2596896"/>
            <a:ext cx="208483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 One or two sentences is the right length for this block — if it needs more, it probably needs its own slide.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3291840" y="1783080"/>
            <a:ext cx="2560320" cy="2468880"/>
          </a:xfrm>
          <a:prstGeom prst="roundRect">
            <a:avLst>
              <a:gd name="adj" fmla="val 2222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3529584" y="199339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800" dirty="0"/>
          </a:p>
        </p:txBody>
      </p:sp>
      <p:sp>
        <p:nvSpPr>
          <p:cNvPr id="12" name="Text 9"/>
          <p:cNvSpPr txBox="1"/>
          <p:nvPr/>
        </p:nvSpPr>
        <p:spPr>
          <a:xfrm>
            <a:off x="3529584" y="2231136"/>
            <a:ext cx="20848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Approach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3529584" y="2596896"/>
            <a:ext cx="208483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 One or two sentences is the right length for this block — if it needs more, it probably needs its own slide.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6126480" y="1783080"/>
            <a:ext cx="2560320" cy="2468880"/>
          </a:xfrm>
          <a:prstGeom prst="roundRect">
            <a:avLst>
              <a:gd name="adj" fmla="val 2222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364224" y="199339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800" dirty="0"/>
          </a:p>
        </p:txBody>
      </p:sp>
      <p:sp>
        <p:nvSpPr>
          <p:cNvPr id="16" name="Text 13"/>
          <p:cNvSpPr txBox="1"/>
          <p:nvPr/>
        </p:nvSpPr>
        <p:spPr>
          <a:xfrm>
            <a:off x="6364224" y="2231136"/>
            <a:ext cx="20848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Advantage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6364224" y="2596896"/>
            <a:ext cx="208483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 One or two sentences is the right length for this block — if it needs more, it probably needs its own slide.</a:t>
            </a:r>
            <a:endParaRPr lang="en-US" sz="950" dirty="0"/>
          </a:p>
        </p:txBody>
      </p:sp>
      <p:sp>
        <p:nvSpPr>
          <p:cNvPr id="18" name="Text 15"/>
          <p:cNvSpPr txBox="1"/>
          <p:nvPr/>
        </p:nvSpPr>
        <p:spPr>
          <a:xfrm>
            <a:off x="457200" y="4741164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spc="120" kern="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RATIONALE</a:t>
            </a:r>
            <a:endParaRPr lang="en-US" sz="700" dirty="0"/>
          </a:p>
        </p:txBody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22208" y="4759452"/>
            <a:ext cx="137160" cy="16642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726680" y="4741164"/>
            <a:ext cx="5486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45474D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0B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457200" y="384048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OBJECTIVES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Goals and the dates they land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2560320" cy="2880360"/>
          </a:xfrm>
          <a:prstGeom prst="roundRect">
            <a:avLst>
              <a:gd name="adj" fmla="val 2143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94944" y="1572768"/>
            <a:ext cx="20848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694944" y="2212848"/>
            <a:ext cx="676656" cy="182880"/>
          </a:xfrm>
          <a:prstGeom prst="roundRect">
            <a:avLst>
              <a:gd name="adj" fmla="val 250000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94944" y="2212848"/>
            <a:ext cx="6766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spc="80" kern="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Month YYYY</a:t>
            </a:r>
            <a:endParaRPr lang="en-US" sz="700" dirty="0"/>
          </a:p>
        </p:txBody>
      </p:sp>
      <p:sp>
        <p:nvSpPr>
          <p:cNvPr id="9" name="Text 6"/>
          <p:cNvSpPr txBox="1"/>
          <p:nvPr/>
        </p:nvSpPr>
        <p:spPr>
          <a:xfrm>
            <a:off x="694944" y="2560320"/>
            <a:ext cx="20848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goal, stated as an outcome rather than a task.</a:t>
            </a:r>
            <a:endParaRPr lang="en-US" sz="1150" dirty="0"/>
          </a:p>
        </p:txBody>
      </p:sp>
      <p:sp>
        <p:nvSpPr>
          <p:cNvPr id="10" name="Text 7"/>
          <p:cNvSpPr txBox="1"/>
          <p:nvPr/>
        </p:nvSpPr>
        <p:spPr>
          <a:xfrm>
            <a:off x="694944" y="3456432"/>
            <a:ext cx="20848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we will know it happened.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3291840" y="1371600"/>
            <a:ext cx="2560320" cy="2880360"/>
          </a:xfrm>
          <a:prstGeom prst="roundRect">
            <a:avLst>
              <a:gd name="adj" fmla="val 2143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3529584" y="1572768"/>
            <a:ext cx="20848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3000" dirty="0"/>
          </a:p>
        </p:txBody>
      </p:sp>
      <p:sp>
        <p:nvSpPr>
          <p:cNvPr id="13" name="Shape 10"/>
          <p:cNvSpPr/>
          <p:nvPr/>
        </p:nvSpPr>
        <p:spPr>
          <a:xfrm>
            <a:off x="3529584" y="2212848"/>
            <a:ext cx="676656" cy="182880"/>
          </a:xfrm>
          <a:prstGeom prst="roundRect">
            <a:avLst>
              <a:gd name="adj" fmla="val 250000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3529584" y="2212848"/>
            <a:ext cx="6766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spc="80" kern="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Month YYYY</a:t>
            </a:r>
            <a:endParaRPr lang="en-US" sz="700" dirty="0"/>
          </a:p>
        </p:txBody>
      </p:sp>
      <p:sp>
        <p:nvSpPr>
          <p:cNvPr id="15" name="Text 12"/>
          <p:cNvSpPr txBox="1"/>
          <p:nvPr/>
        </p:nvSpPr>
        <p:spPr>
          <a:xfrm>
            <a:off x="3529584" y="2560320"/>
            <a:ext cx="20848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goal, stated as an outcome rather than a task.</a:t>
            </a:r>
            <a:endParaRPr lang="en-US" sz="1150" dirty="0"/>
          </a:p>
        </p:txBody>
      </p:sp>
      <p:sp>
        <p:nvSpPr>
          <p:cNvPr id="16" name="Text 13"/>
          <p:cNvSpPr txBox="1"/>
          <p:nvPr/>
        </p:nvSpPr>
        <p:spPr>
          <a:xfrm>
            <a:off x="3529584" y="3456432"/>
            <a:ext cx="20848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we will know it happened.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6126480" y="1371600"/>
            <a:ext cx="2560320" cy="2880360"/>
          </a:xfrm>
          <a:prstGeom prst="roundRect">
            <a:avLst>
              <a:gd name="adj" fmla="val 2143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364224" y="1572768"/>
            <a:ext cx="20848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3000" dirty="0"/>
          </a:p>
        </p:txBody>
      </p:sp>
      <p:sp>
        <p:nvSpPr>
          <p:cNvPr id="19" name="Shape 16"/>
          <p:cNvSpPr/>
          <p:nvPr/>
        </p:nvSpPr>
        <p:spPr>
          <a:xfrm>
            <a:off x="6364224" y="2212848"/>
            <a:ext cx="782726" cy="182880"/>
          </a:xfrm>
          <a:prstGeom prst="roundRect">
            <a:avLst>
              <a:gd name="adj" fmla="val 250000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6364224" y="2212848"/>
            <a:ext cx="78272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spc="80" kern="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Quarter YYYY</a:t>
            </a:r>
            <a:endParaRPr lang="en-US" sz="700" dirty="0"/>
          </a:p>
        </p:txBody>
      </p:sp>
      <p:sp>
        <p:nvSpPr>
          <p:cNvPr id="21" name="Text 18"/>
          <p:cNvSpPr txBox="1"/>
          <p:nvPr/>
        </p:nvSpPr>
        <p:spPr>
          <a:xfrm>
            <a:off x="6364224" y="2560320"/>
            <a:ext cx="20848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goal, stated as an outcome rather than a task.</a:t>
            </a:r>
            <a:endParaRPr lang="en-US" sz="1150" dirty="0"/>
          </a:p>
        </p:txBody>
      </p:sp>
      <p:sp>
        <p:nvSpPr>
          <p:cNvPr id="22" name="Text 19"/>
          <p:cNvSpPr txBox="1"/>
          <p:nvPr/>
        </p:nvSpPr>
        <p:spPr>
          <a:xfrm>
            <a:off x="6364224" y="3456432"/>
            <a:ext cx="20848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we will know it happened.</a:t>
            </a:r>
            <a:endParaRPr lang="en-US" sz="900" dirty="0"/>
          </a:p>
        </p:txBody>
      </p:sp>
      <p:sp>
        <p:nvSpPr>
          <p:cNvPr id="23" name="Text 20"/>
          <p:cNvSpPr txBox="1"/>
          <p:nvPr/>
        </p:nvSpPr>
        <p:spPr>
          <a:xfrm>
            <a:off x="457200" y="4741164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spc="120" kern="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OBJECTIVES</a:t>
            </a:r>
            <a:endParaRPr lang="en-US" sz="700" dirty="0"/>
          </a:p>
        </p:txBody>
      </p:sp>
      <p:pic>
        <p:nvPicPr>
          <p:cNvPr id="2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22208" y="4759452"/>
            <a:ext cx="137160" cy="16642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726680" y="4741164"/>
            <a:ext cx="5486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45474D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0B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457200" y="384048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DECISION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Two tracks, one platform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05156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sentence that explains why both tracks exist at once rather than one replacing the other.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457200" y="1783080"/>
            <a:ext cx="3977640" cy="2468880"/>
          </a:xfrm>
          <a:prstGeom prst="roundRect">
            <a:avLst>
              <a:gd name="adj" fmla="val 2222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13232" y="1975104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Track A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3714293" y="2020824"/>
            <a:ext cx="464515" cy="182880"/>
          </a:xfrm>
          <a:prstGeom prst="roundRect">
            <a:avLst>
              <a:gd name="adj" fmla="val 250000"/>
            </a:avLst>
          </a:prstGeom>
          <a:solidFill>
            <a:srgbClr val="16171B"/>
          </a:solidFill>
          <a:ln w="6350">
            <a:solidFill>
              <a:srgbClr val="FBBF2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3714293" y="2020824"/>
            <a:ext cx="46451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spc="80" kern="0" dirty="0">
                <a:solidFill>
                  <a:srgbClr val="FBBF2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FROZEN</a:t>
            </a:r>
            <a:endParaRPr lang="en-US" sz="700" dirty="0"/>
          </a:p>
        </p:txBody>
      </p:sp>
      <p:sp>
        <p:nvSpPr>
          <p:cNvPr id="10" name="Text 7"/>
          <p:cNvSpPr txBox="1"/>
          <p:nvPr/>
        </p:nvSpPr>
        <p:spPr>
          <a:xfrm>
            <a:off x="713232" y="2359152"/>
            <a:ext cx="346557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 One or two sentences is the right length for this block — if it needs more, it probably needs its own slide.</a:t>
            </a:r>
            <a:endParaRPr lang="en-US" sz="950" dirty="0"/>
          </a:p>
        </p:txBody>
      </p:sp>
      <p:sp>
        <p:nvSpPr>
          <p:cNvPr id="11" name="Text 8"/>
          <p:cNvSpPr txBox="1"/>
          <p:nvPr/>
        </p:nvSpPr>
        <p:spPr>
          <a:xfrm>
            <a:off x="713232" y="3127248"/>
            <a:ext cx="1737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IT COVERS</a:t>
            </a:r>
            <a:endParaRPr lang="en-US" sz="800" dirty="0"/>
          </a:p>
        </p:txBody>
      </p:sp>
      <p:sp>
        <p:nvSpPr>
          <p:cNvPr id="12" name="Text 9"/>
          <p:cNvSpPr txBox="1"/>
          <p:nvPr/>
        </p:nvSpPr>
        <p:spPr>
          <a:xfrm>
            <a:off x="2514600" y="3127248"/>
            <a:ext cx="16642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00" dirty="0"/>
          </a:p>
        </p:txBody>
      </p:sp>
      <p:sp>
        <p:nvSpPr>
          <p:cNvPr id="13" name="Text 10"/>
          <p:cNvSpPr txBox="1"/>
          <p:nvPr/>
        </p:nvSpPr>
        <p:spPr>
          <a:xfrm>
            <a:off x="713232" y="3456432"/>
            <a:ext cx="1737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IT DOES NOT</a:t>
            </a:r>
            <a:endParaRPr lang="en-US" sz="800" dirty="0"/>
          </a:p>
        </p:txBody>
      </p:sp>
      <p:sp>
        <p:nvSpPr>
          <p:cNvPr id="14" name="Text 11"/>
          <p:cNvSpPr txBox="1"/>
          <p:nvPr/>
        </p:nvSpPr>
        <p:spPr>
          <a:xfrm>
            <a:off x="2514600" y="3456432"/>
            <a:ext cx="16642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00" dirty="0"/>
          </a:p>
        </p:txBody>
      </p:sp>
      <p:sp>
        <p:nvSpPr>
          <p:cNvPr id="15" name="Text 12"/>
          <p:cNvSpPr txBox="1"/>
          <p:nvPr/>
        </p:nvSpPr>
        <p:spPr>
          <a:xfrm>
            <a:off x="713232" y="3785616"/>
            <a:ext cx="1737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WHO OWNS IT</a:t>
            </a:r>
            <a:endParaRPr lang="en-US" sz="800" dirty="0"/>
          </a:p>
        </p:txBody>
      </p:sp>
      <p:sp>
        <p:nvSpPr>
          <p:cNvPr id="16" name="Text 13"/>
          <p:cNvSpPr txBox="1"/>
          <p:nvPr/>
        </p:nvSpPr>
        <p:spPr>
          <a:xfrm>
            <a:off x="2514600" y="3785616"/>
            <a:ext cx="16642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4709160" y="1783080"/>
            <a:ext cx="3977640" cy="2468880"/>
          </a:xfrm>
          <a:prstGeom prst="roundRect">
            <a:avLst>
              <a:gd name="adj" fmla="val 2222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4965192" y="1975104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Track B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7966253" y="2020824"/>
            <a:ext cx="464515" cy="182880"/>
          </a:xfrm>
          <a:prstGeom prst="roundRect">
            <a:avLst>
              <a:gd name="adj" fmla="val 250000"/>
            </a:avLst>
          </a:prstGeom>
          <a:solidFill>
            <a:srgbClr val="16171B"/>
          </a:solidFill>
          <a:ln w="6350">
            <a:solidFill>
              <a:srgbClr val="34D399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7966253" y="2020824"/>
            <a:ext cx="46451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spc="80" kern="0" dirty="0">
                <a:solidFill>
                  <a:srgbClr val="34D3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ACTIVE</a:t>
            </a:r>
            <a:endParaRPr lang="en-US" sz="700" dirty="0"/>
          </a:p>
        </p:txBody>
      </p:sp>
      <p:sp>
        <p:nvSpPr>
          <p:cNvPr id="21" name="Text 18"/>
          <p:cNvSpPr txBox="1"/>
          <p:nvPr/>
        </p:nvSpPr>
        <p:spPr>
          <a:xfrm>
            <a:off x="4965192" y="2359152"/>
            <a:ext cx="346557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 One or two sentences is the right length for this block — if it needs more, it probably needs its own slide.</a:t>
            </a:r>
            <a:endParaRPr lang="en-US" sz="950" dirty="0"/>
          </a:p>
        </p:txBody>
      </p:sp>
      <p:sp>
        <p:nvSpPr>
          <p:cNvPr id="22" name="Text 19"/>
          <p:cNvSpPr txBox="1"/>
          <p:nvPr/>
        </p:nvSpPr>
        <p:spPr>
          <a:xfrm>
            <a:off x="4965192" y="3127248"/>
            <a:ext cx="1737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IT COVERS</a:t>
            </a:r>
            <a:endParaRPr lang="en-US" sz="800" dirty="0"/>
          </a:p>
        </p:txBody>
      </p:sp>
      <p:sp>
        <p:nvSpPr>
          <p:cNvPr id="23" name="Text 20"/>
          <p:cNvSpPr txBox="1"/>
          <p:nvPr/>
        </p:nvSpPr>
        <p:spPr>
          <a:xfrm>
            <a:off x="6766560" y="3127248"/>
            <a:ext cx="16642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965192" y="3456432"/>
            <a:ext cx="1737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IT DOES NOT</a:t>
            </a:r>
            <a:endParaRPr lang="en-US" sz="800" dirty="0"/>
          </a:p>
        </p:txBody>
      </p:sp>
      <p:sp>
        <p:nvSpPr>
          <p:cNvPr id="25" name="Text 22"/>
          <p:cNvSpPr txBox="1"/>
          <p:nvPr/>
        </p:nvSpPr>
        <p:spPr>
          <a:xfrm>
            <a:off x="6766560" y="3456432"/>
            <a:ext cx="16642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00" dirty="0"/>
          </a:p>
        </p:txBody>
      </p:sp>
      <p:sp>
        <p:nvSpPr>
          <p:cNvPr id="26" name="Text 23"/>
          <p:cNvSpPr txBox="1"/>
          <p:nvPr/>
        </p:nvSpPr>
        <p:spPr>
          <a:xfrm>
            <a:off x="4965192" y="3785616"/>
            <a:ext cx="1737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WHO OWNS IT</a:t>
            </a:r>
            <a:endParaRPr lang="en-US" sz="800" dirty="0"/>
          </a:p>
        </p:txBody>
      </p:sp>
      <p:sp>
        <p:nvSpPr>
          <p:cNvPr id="27" name="Text 24"/>
          <p:cNvSpPr txBox="1"/>
          <p:nvPr/>
        </p:nvSpPr>
        <p:spPr>
          <a:xfrm>
            <a:off x="6766560" y="3785616"/>
            <a:ext cx="16642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00" dirty="0"/>
          </a:p>
        </p:txBody>
      </p:sp>
      <p:sp>
        <p:nvSpPr>
          <p:cNvPr id="28" name="Text 25"/>
          <p:cNvSpPr txBox="1"/>
          <p:nvPr/>
        </p:nvSpPr>
        <p:spPr>
          <a:xfrm>
            <a:off x="457200" y="4741164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spc="120" kern="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DECISION</a:t>
            </a:r>
            <a:endParaRPr lang="en-US" sz="700" dirty="0"/>
          </a:p>
        </p:txBody>
      </p:sp>
      <p:pic>
        <p:nvPicPr>
          <p:cNvPr id="2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22208" y="4759452"/>
            <a:ext cx="137160" cy="16642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726680" y="4741164"/>
            <a:ext cx="5486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45474D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0B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457200" y="384048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WORKSTREAMS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Four axes for the half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3977640" cy="1298448"/>
          </a:xfrm>
          <a:prstGeom prst="roundRect">
            <a:avLst>
              <a:gd name="adj" fmla="val 4225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94944" y="15544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243584" y="1554480"/>
            <a:ext cx="2953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Workstream name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1243584" y="1883664"/>
            <a:ext cx="295351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 One or two sentences is the right length for this block — if it needs more, it probably needs its own slide.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4709160" y="1371600"/>
            <a:ext cx="3977640" cy="1298448"/>
          </a:xfrm>
          <a:prstGeom prst="roundRect">
            <a:avLst>
              <a:gd name="adj" fmla="val 4225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946904" y="15544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95544" y="1554480"/>
            <a:ext cx="2953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Workstream name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5495544" y="1883664"/>
            <a:ext cx="295351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 One or two sentences is the right length for this block — if it needs more, it probably needs its own slide.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457200" y="2907792"/>
            <a:ext cx="3977640" cy="1298448"/>
          </a:xfrm>
          <a:prstGeom prst="roundRect">
            <a:avLst>
              <a:gd name="adj" fmla="val 4225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94944" y="309067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1243584" y="3090672"/>
            <a:ext cx="2953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Workstream name</a:t>
            </a:r>
            <a:endParaRPr lang="en-US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1243584" y="3419856"/>
            <a:ext cx="295351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 One or two sentences is the right length for this block — if it needs more, it probably needs its own slide.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4709160" y="2907792"/>
            <a:ext cx="3977640" cy="1298448"/>
          </a:xfrm>
          <a:prstGeom prst="roundRect">
            <a:avLst>
              <a:gd name="adj" fmla="val 4225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4946904" y="309067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5495544" y="3090672"/>
            <a:ext cx="2953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Workstream name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5495544" y="3419856"/>
            <a:ext cx="295351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 One or two sentences is the right length for this block — if it needs more, it probably needs its own slide.</a:t>
            </a:r>
            <a:endParaRPr lang="en-US" sz="950" dirty="0"/>
          </a:p>
        </p:txBody>
      </p:sp>
      <p:sp>
        <p:nvSpPr>
          <p:cNvPr id="21" name="Text 18"/>
          <p:cNvSpPr txBox="1"/>
          <p:nvPr/>
        </p:nvSpPr>
        <p:spPr>
          <a:xfrm>
            <a:off x="457200" y="4741164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spc="120" kern="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WORKSTREAMS</a:t>
            </a:r>
            <a:endParaRPr lang="en-US" sz="700" dirty="0"/>
          </a:p>
        </p:txBody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22208" y="4759452"/>
            <a:ext cx="137160" cy="16642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726680" y="4741164"/>
            <a:ext cx="5486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45474D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0B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457200" y="384048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FLOW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a thing moves through the system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05156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line on what changes between the first stage and the last.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1508760" y="1755648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ENTRY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944368" y="1755648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INTENT</a:t>
            </a:r>
            <a:endParaRPr lang="en-US" sz="800" dirty="0"/>
          </a:p>
        </p:txBody>
      </p:sp>
      <p:sp>
        <p:nvSpPr>
          <p:cNvPr id="8" name="Text 5"/>
          <p:cNvSpPr txBox="1"/>
          <p:nvPr/>
        </p:nvSpPr>
        <p:spPr>
          <a:xfrm>
            <a:off x="4379976" y="1755648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ENRICH</a:t>
            </a:r>
            <a:endParaRPr lang="en-US" sz="800" dirty="0"/>
          </a:p>
        </p:txBody>
      </p:sp>
      <p:sp>
        <p:nvSpPr>
          <p:cNvPr id="9" name="Text 6"/>
          <p:cNvSpPr txBox="1"/>
          <p:nvPr/>
        </p:nvSpPr>
        <p:spPr>
          <a:xfrm>
            <a:off x="5815584" y="1755648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FOLLOW-UP</a:t>
            </a:r>
            <a:endParaRPr lang="en-US" sz="800" dirty="0"/>
          </a:p>
        </p:txBody>
      </p:sp>
      <p:sp>
        <p:nvSpPr>
          <p:cNvPr id="10" name="Text 7"/>
          <p:cNvSpPr txBox="1"/>
          <p:nvPr/>
        </p:nvSpPr>
        <p:spPr>
          <a:xfrm>
            <a:off x="7251192" y="1755648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READY</a:t>
            </a:r>
            <a:endParaRPr lang="en-US" sz="8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2386584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ACTOR A</a:t>
            </a:r>
            <a:endParaRPr lang="en-US" sz="800" dirty="0"/>
          </a:p>
        </p:txBody>
      </p:sp>
      <p:sp>
        <p:nvSpPr>
          <p:cNvPr id="12" name="Shape 9"/>
          <p:cNvSpPr/>
          <p:nvPr/>
        </p:nvSpPr>
        <p:spPr>
          <a:xfrm>
            <a:off x="1508760" y="2057400"/>
            <a:ext cx="1289304" cy="749808"/>
          </a:xfrm>
          <a:prstGeom prst="roundRect">
            <a:avLst>
              <a:gd name="adj" fmla="val 7317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1600200" y="2167128"/>
            <a:ext cx="11064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Step</a:t>
            </a:r>
            <a:endParaRPr lang="en-US" sz="1000" dirty="0"/>
          </a:p>
        </p:txBody>
      </p:sp>
      <p:sp>
        <p:nvSpPr>
          <p:cNvPr id="14" name="Text 11"/>
          <p:cNvSpPr txBox="1"/>
          <p:nvPr/>
        </p:nvSpPr>
        <p:spPr>
          <a:xfrm>
            <a:off x="1600200" y="2404872"/>
            <a:ext cx="11064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happens here</a:t>
            </a:r>
            <a:endParaRPr lang="en-US" sz="800" dirty="0"/>
          </a:p>
        </p:txBody>
      </p:sp>
      <p:sp>
        <p:nvSpPr>
          <p:cNvPr id="15" name="Text 12"/>
          <p:cNvSpPr txBox="1"/>
          <p:nvPr/>
        </p:nvSpPr>
        <p:spPr>
          <a:xfrm>
            <a:off x="2779776" y="2295144"/>
            <a:ext cx="182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›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2944368" y="2057400"/>
            <a:ext cx="1289304" cy="749808"/>
          </a:xfrm>
          <a:prstGeom prst="roundRect">
            <a:avLst>
              <a:gd name="adj" fmla="val 7317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3035808" y="2167128"/>
            <a:ext cx="11064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Step</a:t>
            </a:r>
            <a:endParaRPr lang="en-US" sz="1000" dirty="0"/>
          </a:p>
        </p:txBody>
      </p:sp>
      <p:sp>
        <p:nvSpPr>
          <p:cNvPr id="18" name="Text 15"/>
          <p:cNvSpPr txBox="1"/>
          <p:nvPr/>
        </p:nvSpPr>
        <p:spPr>
          <a:xfrm>
            <a:off x="3035808" y="2404872"/>
            <a:ext cx="11064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happens here</a:t>
            </a:r>
            <a:endParaRPr lang="en-US" sz="800" dirty="0"/>
          </a:p>
        </p:txBody>
      </p:sp>
      <p:sp>
        <p:nvSpPr>
          <p:cNvPr id="19" name="Text 16"/>
          <p:cNvSpPr txBox="1"/>
          <p:nvPr/>
        </p:nvSpPr>
        <p:spPr>
          <a:xfrm>
            <a:off x="4215384" y="2295144"/>
            <a:ext cx="182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›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4379976" y="2057400"/>
            <a:ext cx="1289304" cy="749808"/>
          </a:xfrm>
          <a:prstGeom prst="roundRect">
            <a:avLst>
              <a:gd name="adj" fmla="val 7317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4471416" y="2167128"/>
            <a:ext cx="11064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Step</a:t>
            </a:r>
            <a:endParaRPr lang="en-US" sz="1000" dirty="0"/>
          </a:p>
        </p:txBody>
      </p:sp>
      <p:sp>
        <p:nvSpPr>
          <p:cNvPr id="22" name="Text 19"/>
          <p:cNvSpPr txBox="1"/>
          <p:nvPr/>
        </p:nvSpPr>
        <p:spPr>
          <a:xfrm>
            <a:off x="4471416" y="2404872"/>
            <a:ext cx="11064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happens here</a:t>
            </a:r>
            <a:endParaRPr lang="en-US" sz="800" dirty="0"/>
          </a:p>
        </p:txBody>
      </p:sp>
      <p:sp>
        <p:nvSpPr>
          <p:cNvPr id="23" name="Text 20"/>
          <p:cNvSpPr txBox="1"/>
          <p:nvPr/>
        </p:nvSpPr>
        <p:spPr>
          <a:xfrm>
            <a:off x="5650992" y="2295144"/>
            <a:ext cx="182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›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5815584" y="2057400"/>
            <a:ext cx="1289304" cy="749808"/>
          </a:xfrm>
          <a:prstGeom prst="roundRect">
            <a:avLst>
              <a:gd name="adj" fmla="val 7317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5907024" y="2167128"/>
            <a:ext cx="11064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Step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5907024" y="2404872"/>
            <a:ext cx="11064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happens here</a:t>
            </a:r>
            <a:endParaRPr lang="en-US" sz="800" dirty="0"/>
          </a:p>
        </p:txBody>
      </p:sp>
      <p:sp>
        <p:nvSpPr>
          <p:cNvPr id="27" name="Text 24"/>
          <p:cNvSpPr txBox="1"/>
          <p:nvPr/>
        </p:nvSpPr>
        <p:spPr>
          <a:xfrm>
            <a:off x="7086600" y="2295144"/>
            <a:ext cx="182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›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7251192" y="2057400"/>
            <a:ext cx="1289304" cy="749808"/>
          </a:xfrm>
          <a:prstGeom prst="roundRect">
            <a:avLst>
              <a:gd name="adj" fmla="val 7317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7342632" y="2167128"/>
            <a:ext cx="11064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Step</a:t>
            </a:r>
            <a:endParaRPr lang="en-US" sz="1000" dirty="0"/>
          </a:p>
        </p:txBody>
      </p:sp>
      <p:sp>
        <p:nvSpPr>
          <p:cNvPr id="30" name="Text 27"/>
          <p:cNvSpPr txBox="1"/>
          <p:nvPr/>
        </p:nvSpPr>
        <p:spPr>
          <a:xfrm>
            <a:off x="7342632" y="2404872"/>
            <a:ext cx="11064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happens here</a:t>
            </a:r>
            <a:endParaRPr lang="en-US" sz="800" dirty="0"/>
          </a:p>
        </p:txBody>
      </p:sp>
      <p:sp>
        <p:nvSpPr>
          <p:cNvPr id="31" name="Text 28"/>
          <p:cNvSpPr txBox="1"/>
          <p:nvPr/>
        </p:nvSpPr>
        <p:spPr>
          <a:xfrm>
            <a:off x="457200" y="3392424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ACTOR B</a:t>
            </a:r>
            <a:endParaRPr lang="en-US" sz="800" dirty="0"/>
          </a:p>
        </p:txBody>
      </p:sp>
      <p:sp>
        <p:nvSpPr>
          <p:cNvPr id="32" name="Shape 29"/>
          <p:cNvSpPr/>
          <p:nvPr/>
        </p:nvSpPr>
        <p:spPr>
          <a:xfrm>
            <a:off x="1508760" y="3063240"/>
            <a:ext cx="1289304" cy="749808"/>
          </a:xfrm>
          <a:prstGeom prst="roundRect">
            <a:avLst>
              <a:gd name="adj" fmla="val 7317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1600200" y="3172968"/>
            <a:ext cx="11064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Step</a:t>
            </a:r>
            <a:endParaRPr lang="en-US" sz="1000" dirty="0"/>
          </a:p>
        </p:txBody>
      </p:sp>
      <p:sp>
        <p:nvSpPr>
          <p:cNvPr id="34" name="Text 31"/>
          <p:cNvSpPr txBox="1"/>
          <p:nvPr/>
        </p:nvSpPr>
        <p:spPr>
          <a:xfrm>
            <a:off x="1600200" y="3410712"/>
            <a:ext cx="11064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happens here</a:t>
            </a:r>
            <a:endParaRPr lang="en-US" sz="800" dirty="0"/>
          </a:p>
        </p:txBody>
      </p:sp>
      <p:sp>
        <p:nvSpPr>
          <p:cNvPr id="35" name="Text 32"/>
          <p:cNvSpPr txBox="1"/>
          <p:nvPr/>
        </p:nvSpPr>
        <p:spPr>
          <a:xfrm>
            <a:off x="2779776" y="3300984"/>
            <a:ext cx="182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›</a:t>
            </a:r>
            <a:endParaRPr lang="en-US" sz="1400" dirty="0"/>
          </a:p>
        </p:txBody>
      </p:sp>
      <p:sp>
        <p:nvSpPr>
          <p:cNvPr id="36" name="Shape 33"/>
          <p:cNvSpPr/>
          <p:nvPr/>
        </p:nvSpPr>
        <p:spPr>
          <a:xfrm>
            <a:off x="2944368" y="3063240"/>
            <a:ext cx="1289304" cy="749808"/>
          </a:xfrm>
          <a:prstGeom prst="roundRect">
            <a:avLst>
              <a:gd name="adj" fmla="val 7317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3035808" y="3172968"/>
            <a:ext cx="11064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Step</a:t>
            </a:r>
            <a:endParaRPr lang="en-US" sz="1000" dirty="0"/>
          </a:p>
        </p:txBody>
      </p:sp>
      <p:sp>
        <p:nvSpPr>
          <p:cNvPr id="38" name="Text 35"/>
          <p:cNvSpPr txBox="1"/>
          <p:nvPr/>
        </p:nvSpPr>
        <p:spPr>
          <a:xfrm>
            <a:off x="3035808" y="3410712"/>
            <a:ext cx="11064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happens here</a:t>
            </a:r>
            <a:endParaRPr lang="en-US" sz="800" dirty="0"/>
          </a:p>
        </p:txBody>
      </p:sp>
      <p:sp>
        <p:nvSpPr>
          <p:cNvPr id="39" name="Text 36"/>
          <p:cNvSpPr txBox="1"/>
          <p:nvPr/>
        </p:nvSpPr>
        <p:spPr>
          <a:xfrm>
            <a:off x="4215384" y="3300984"/>
            <a:ext cx="182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›</a:t>
            </a:r>
            <a:endParaRPr lang="en-US" sz="1400" dirty="0"/>
          </a:p>
        </p:txBody>
      </p:sp>
      <p:sp>
        <p:nvSpPr>
          <p:cNvPr id="40" name="Shape 37"/>
          <p:cNvSpPr/>
          <p:nvPr/>
        </p:nvSpPr>
        <p:spPr>
          <a:xfrm>
            <a:off x="4379976" y="3063240"/>
            <a:ext cx="1289304" cy="749808"/>
          </a:xfrm>
          <a:prstGeom prst="roundRect">
            <a:avLst>
              <a:gd name="adj" fmla="val 7317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41" name="Text 38"/>
          <p:cNvSpPr txBox="1"/>
          <p:nvPr/>
        </p:nvSpPr>
        <p:spPr>
          <a:xfrm>
            <a:off x="4471416" y="3172968"/>
            <a:ext cx="11064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Step</a:t>
            </a:r>
            <a:endParaRPr lang="en-US" sz="1000" dirty="0"/>
          </a:p>
        </p:txBody>
      </p:sp>
      <p:sp>
        <p:nvSpPr>
          <p:cNvPr id="42" name="Text 39"/>
          <p:cNvSpPr txBox="1"/>
          <p:nvPr/>
        </p:nvSpPr>
        <p:spPr>
          <a:xfrm>
            <a:off x="4471416" y="3410712"/>
            <a:ext cx="11064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happens here</a:t>
            </a:r>
            <a:endParaRPr lang="en-US" sz="800" dirty="0"/>
          </a:p>
        </p:txBody>
      </p:sp>
      <p:sp>
        <p:nvSpPr>
          <p:cNvPr id="43" name="Text 40"/>
          <p:cNvSpPr txBox="1"/>
          <p:nvPr/>
        </p:nvSpPr>
        <p:spPr>
          <a:xfrm>
            <a:off x="5650992" y="3300984"/>
            <a:ext cx="182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›</a:t>
            </a:r>
            <a:endParaRPr lang="en-US" sz="1400" dirty="0"/>
          </a:p>
        </p:txBody>
      </p:sp>
      <p:sp>
        <p:nvSpPr>
          <p:cNvPr id="44" name="Shape 41"/>
          <p:cNvSpPr/>
          <p:nvPr/>
        </p:nvSpPr>
        <p:spPr>
          <a:xfrm>
            <a:off x="5815584" y="3063240"/>
            <a:ext cx="1289304" cy="749808"/>
          </a:xfrm>
          <a:prstGeom prst="roundRect">
            <a:avLst>
              <a:gd name="adj" fmla="val 7317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45" name="Text 42"/>
          <p:cNvSpPr txBox="1"/>
          <p:nvPr/>
        </p:nvSpPr>
        <p:spPr>
          <a:xfrm>
            <a:off x="5907024" y="3172968"/>
            <a:ext cx="11064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Step</a:t>
            </a:r>
            <a:endParaRPr lang="en-US" sz="1000" dirty="0"/>
          </a:p>
        </p:txBody>
      </p:sp>
      <p:sp>
        <p:nvSpPr>
          <p:cNvPr id="46" name="Text 43"/>
          <p:cNvSpPr txBox="1"/>
          <p:nvPr/>
        </p:nvSpPr>
        <p:spPr>
          <a:xfrm>
            <a:off x="5907024" y="3410712"/>
            <a:ext cx="11064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happens here</a:t>
            </a:r>
            <a:endParaRPr lang="en-US" sz="800" dirty="0"/>
          </a:p>
        </p:txBody>
      </p:sp>
      <p:sp>
        <p:nvSpPr>
          <p:cNvPr id="47" name="Text 44"/>
          <p:cNvSpPr txBox="1"/>
          <p:nvPr/>
        </p:nvSpPr>
        <p:spPr>
          <a:xfrm>
            <a:off x="7086600" y="3300984"/>
            <a:ext cx="182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›</a:t>
            </a:r>
            <a:endParaRPr lang="en-US" sz="1400" dirty="0"/>
          </a:p>
        </p:txBody>
      </p:sp>
      <p:sp>
        <p:nvSpPr>
          <p:cNvPr id="48" name="Shape 45"/>
          <p:cNvSpPr/>
          <p:nvPr/>
        </p:nvSpPr>
        <p:spPr>
          <a:xfrm>
            <a:off x="7251192" y="3063240"/>
            <a:ext cx="1289304" cy="749808"/>
          </a:xfrm>
          <a:prstGeom prst="roundRect">
            <a:avLst>
              <a:gd name="adj" fmla="val 7317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49" name="Text 46"/>
          <p:cNvSpPr txBox="1"/>
          <p:nvPr/>
        </p:nvSpPr>
        <p:spPr>
          <a:xfrm>
            <a:off x="7342632" y="3172968"/>
            <a:ext cx="11064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Step</a:t>
            </a:r>
            <a:endParaRPr lang="en-US" sz="1000" dirty="0"/>
          </a:p>
        </p:txBody>
      </p:sp>
      <p:sp>
        <p:nvSpPr>
          <p:cNvPr id="50" name="Text 47"/>
          <p:cNvSpPr txBox="1"/>
          <p:nvPr/>
        </p:nvSpPr>
        <p:spPr>
          <a:xfrm>
            <a:off x="7342632" y="3410712"/>
            <a:ext cx="11064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8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happens here</a:t>
            </a:r>
            <a:endParaRPr lang="en-US" sz="800" dirty="0"/>
          </a:p>
        </p:txBody>
      </p:sp>
      <p:sp>
        <p:nvSpPr>
          <p:cNvPr id="51" name="Shape 48"/>
          <p:cNvSpPr/>
          <p:nvPr/>
        </p:nvSpPr>
        <p:spPr>
          <a:xfrm>
            <a:off x="457200" y="4041648"/>
            <a:ext cx="8229600" cy="0"/>
          </a:xfrm>
          <a:prstGeom prst="line">
            <a:avLst/>
          </a:prstGeom>
          <a:noFill/>
          <a:ln w="6350">
            <a:solidFill>
              <a:srgbClr val="2A2B30"/>
            </a:solidFill>
            <a:prstDash val="solid"/>
          </a:ln>
        </p:spPr>
      </p:sp>
      <p:sp>
        <p:nvSpPr>
          <p:cNvPr id="52" name="Text 49"/>
          <p:cNvSpPr txBox="1"/>
          <p:nvPr/>
        </p:nvSpPr>
        <p:spPr>
          <a:xfrm>
            <a:off x="457200" y="4169664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GATE</a:t>
            </a:r>
            <a:endParaRPr lang="en-US" sz="800" dirty="0"/>
          </a:p>
        </p:txBody>
      </p:sp>
      <p:sp>
        <p:nvSpPr>
          <p:cNvPr id="53" name="Text 50"/>
          <p:cNvSpPr txBox="1"/>
          <p:nvPr/>
        </p:nvSpPr>
        <p:spPr>
          <a:xfrm>
            <a:off x="1508760" y="4169664"/>
            <a:ext cx="7178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has to be true before the last stage can be reached.</a:t>
            </a:r>
            <a:endParaRPr lang="en-US" sz="900" dirty="0"/>
          </a:p>
        </p:txBody>
      </p:sp>
      <p:sp>
        <p:nvSpPr>
          <p:cNvPr id="54" name="Text 51"/>
          <p:cNvSpPr txBox="1"/>
          <p:nvPr/>
        </p:nvSpPr>
        <p:spPr>
          <a:xfrm>
            <a:off x="457200" y="4741164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spc="120" kern="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FLOW</a:t>
            </a:r>
            <a:endParaRPr lang="en-US" sz="700" dirty="0"/>
          </a:p>
        </p:txBody>
      </p:sp>
      <p:pic>
        <p:nvPicPr>
          <p:cNvPr id="5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22208" y="4759452"/>
            <a:ext cx="137160" cy="16642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726680" y="4741164"/>
            <a:ext cx="5486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45474D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0B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457200" y="384048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COMPARISON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Same stages, different path at each one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371600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DIMENSION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1316736"/>
            <a:ext cx="2971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Mode A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532120" y="1316736"/>
            <a:ext cx="2971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Mode B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457200" y="1664208"/>
            <a:ext cx="8229600" cy="0"/>
          </a:xfrm>
          <a:prstGeom prst="line">
            <a:avLst/>
          </a:prstGeom>
          <a:noFill/>
          <a:ln w="6350">
            <a:solidFill>
              <a:srgbClr val="2A2B30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57200" y="1773936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0E1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Onboarding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2377440" y="1773936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50" dirty="0"/>
          </a:p>
        </p:txBody>
      </p:sp>
      <p:sp>
        <p:nvSpPr>
          <p:cNvPr id="11" name="Text 8"/>
          <p:cNvSpPr txBox="1"/>
          <p:nvPr/>
        </p:nvSpPr>
        <p:spPr>
          <a:xfrm>
            <a:off x="5532120" y="1773936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457200" y="2176272"/>
            <a:ext cx="8229600" cy="0"/>
          </a:xfrm>
          <a:prstGeom prst="line">
            <a:avLst/>
          </a:prstGeom>
          <a:noFill/>
          <a:ln w="6350">
            <a:solidFill>
              <a:srgbClr val="2A2B30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457200" y="228600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0E1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Entry point</a:t>
            </a:r>
            <a:endParaRPr lang="en-US" sz="1000" dirty="0"/>
          </a:p>
        </p:txBody>
      </p:sp>
      <p:sp>
        <p:nvSpPr>
          <p:cNvPr id="14" name="Text 11"/>
          <p:cNvSpPr txBox="1"/>
          <p:nvPr/>
        </p:nvSpPr>
        <p:spPr>
          <a:xfrm>
            <a:off x="2377440" y="2286000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50" dirty="0"/>
          </a:p>
        </p:txBody>
      </p:sp>
      <p:sp>
        <p:nvSpPr>
          <p:cNvPr id="15" name="Text 12"/>
          <p:cNvSpPr txBox="1"/>
          <p:nvPr/>
        </p:nvSpPr>
        <p:spPr>
          <a:xfrm>
            <a:off x="5532120" y="2286000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457200" y="2688336"/>
            <a:ext cx="8229600" cy="0"/>
          </a:xfrm>
          <a:prstGeom prst="line">
            <a:avLst/>
          </a:prstGeom>
          <a:noFill/>
          <a:ln w="6350">
            <a:solidFill>
              <a:srgbClr val="2A2B30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57200" y="2798064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0E1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Routing</a:t>
            </a:r>
            <a:endParaRPr lang="en-US" sz="1000" dirty="0"/>
          </a:p>
        </p:txBody>
      </p:sp>
      <p:sp>
        <p:nvSpPr>
          <p:cNvPr id="18" name="Text 15"/>
          <p:cNvSpPr txBox="1"/>
          <p:nvPr/>
        </p:nvSpPr>
        <p:spPr>
          <a:xfrm>
            <a:off x="2377440" y="2798064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50" dirty="0"/>
          </a:p>
        </p:txBody>
      </p:sp>
      <p:sp>
        <p:nvSpPr>
          <p:cNvPr id="19" name="Text 16"/>
          <p:cNvSpPr txBox="1"/>
          <p:nvPr/>
        </p:nvSpPr>
        <p:spPr>
          <a:xfrm>
            <a:off x="5532120" y="2798064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457200" y="3200400"/>
            <a:ext cx="8229600" cy="0"/>
          </a:xfrm>
          <a:prstGeom prst="line">
            <a:avLst/>
          </a:prstGeom>
          <a:noFill/>
          <a:ln w="6350">
            <a:solidFill>
              <a:srgbClr val="2A2B30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457200" y="331012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0E1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Documents</a:t>
            </a:r>
            <a:endParaRPr lang="en-US" sz="1000" dirty="0"/>
          </a:p>
        </p:txBody>
      </p:sp>
      <p:sp>
        <p:nvSpPr>
          <p:cNvPr id="22" name="Text 19"/>
          <p:cNvSpPr txBox="1"/>
          <p:nvPr/>
        </p:nvSpPr>
        <p:spPr>
          <a:xfrm>
            <a:off x="2377440" y="3310128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50" dirty="0"/>
          </a:p>
        </p:txBody>
      </p:sp>
      <p:sp>
        <p:nvSpPr>
          <p:cNvPr id="23" name="Text 20"/>
          <p:cNvSpPr txBox="1"/>
          <p:nvPr/>
        </p:nvSpPr>
        <p:spPr>
          <a:xfrm>
            <a:off x="5532120" y="3310128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50" dirty="0"/>
          </a:p>
        </p:txBody>
      </p:sp>
      <p:sp>
        <p:nvSpPr>
          <p:cNvPr id="24" name="Shape 21"/>
          <p:cNvSpPr/>
          <p:nvPr/>
        </p:nvSpPr>
        <p:spPr>
          <a:xfrm>
            <a:off x="457200" y="3712464"/>
            <a:ext cx="8229600" cy="0"/>
          </a:xfrm>
          <a:prstGeom prst="line">
            <a:avLst/>
          </a:prstGeom>
          <a:noFill/>
          <a:ln w="6350">
            <a:solidFill>
              <a:srgbClr val="2A2B30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457200" y="382219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0E1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Billing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2377440" y="3822192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50" dirty="0"/>
          </a:p>
        </p:txBody>
      </p:sp>
      <p:sp>
        <p:nvSpPr>
          <p:cNvPr id="27" name="Text 24"/>
          <p:cNvSpPr txBox="1"/>
          <p:nvPr/>
        </p:nvSpPr>
        <p:spPr>
          <a:xfrm>
            <a:off x="5532120" y="3822192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50" dirty="0"/>
          </a:p>
        </p:txBody>
      </p:sp>
      <p:sp>
        <p:nvSpPr>
          <p:cNvPr id="28" name="Shape 25"/>
          <p:cNvSpPr/>
          <p:nvPr/>
        </p:nvSpPr>
        <p:spPr>
          <a:xfrm>
            <a:off x="457200" y="4224528"/>
            <a:ext cx="8229600" cy="0"/>
          </a:xfrm>
          <a:prstGeom prst="line">
            <a:avLst/>
          </a:prstGeom>
          <a:noFill/>
          <a:ln w="6350">
            <a:solidFill>
              <a:srgbClr val="2A2B30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457200" y="4741164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spc="120" kern="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COMPARISON</a:t>
            </a:r>
            <a:endParaRPr lang="en-US" sz="700" dirty="0"/>
          </a:p>
        </p:txBody>
      </p:sp>
      <p:pic>
        <p:nvPicPr>
          <p:cNvPr id="3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22208" y="4759452"/>
            <a:ext cx="137160" cy="16642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726680" y="4741164"/>
            <a:ext cx="5486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45474D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0B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457200" y="384048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TIMELINE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Milestones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298448"/>
            <a:ext cx="3657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ERA ONE</a:t>
            </a:r>
            <a:endParaRPr lang="en-US" sz="800" dirty="0"/>
          </a:p>
        </p:txBody>
      </p:sp>
      <p:sp>
        <p:nvSpPr>
          <p:cNvPr id="6" name="Shape 3"/>
          <p:cNvSpPr/>
          <p:nvPr/>
        </p:nvSpPr>
        <p:spPr>
          <a:xfrm>
            <a:off x="457200" y="1572768"/>
            <a:ext cx="8229600" cy="0"/>
          </a:xfrm>
          <a:prstGeom prst="line">
            <a:avLst/>
          </a:prstGeom>
          <a:noFill/>
          <a:ln w="6350">
            <a:solidFill>
              <a:srgbClr val="2A2B3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457200" y="1682496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Month YYYY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1920240" y="1682496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0E1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Milestone name</a:t>
            </a:r>
            <a:endParaRPr lang="en-US" sz="1000" dirty="0"/>
          </a:p>
        </p:txBody>
      </p:sp>
      <p:sp>
        <p:nvSpPr>
          <p:cNvPr id="9" name="Text 6"/>
          <p:cNvSpPr txBox="1"/>
          <p:nvPr/>
        </p:nvSpPr>
        <p:spPr>
          <a:xfrm>
            <a:off x="4389120" y="1682496"/>
            <a:ext cx="4297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it unblocks, in one clause.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457200" y="2139696"/>
            <a:ext cx="8229600" cy="0"/>
          </a:xfrm>
          <a:prstGeom prst="line">
            <a:avLst/>
          </a:prstGeom>
          <a:noFill/>
          <a:ln w="6350">
            <a:solidFill>
              <a:srgbClr val="2A2B30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57200" y="2249424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Month YYYY</a:t>
            </a:r>
            <a:endParaRPr lang="en-US" sz="1000" dirty="0"/>
          </a:p>
        </p:txBody>
      </p:sp>
      <p:sp>
        <p:nvSpPr>
          <p:cNvPr id="12" name="Text 9"/>
          <p:cNvSpPr txBox="1"/>
          <p:nvPr/>
        </p:nvSpPr>
        <p:spPr>
          <a:xfrm>
            <a:off x="1920240" y="2249424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0E1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Milestone name</a:t>
            </a:r>
            <a:endParaRPr lang="en-US" sz="1000" dirty="0"/>
          </a:p>
        </p:txBody>
      </p:sp>
      <p:sp>
        <p:nvSpPr>
          <p:cNvPr id="13" name="Text 10"/>
          <p:cNvSpPr txBox="1"/>
          <p:nvPr/>
        </p:nvSpPr>
        <p:spPr>
          <a:xfrm>
            <a:off x="4389120" y="2249424"/>
            <a:ext cx="4297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it unblocks, in one clause.</a:t>
            </a:r>
            <a:endParaRPr lang="en-US" sz="950" dirty="0"/>
          </a:p>
        </p:txBody>
      </p:sp>
      <p:sp>
        <p:nvSpPr>
          <p:cNvPr id="14" name="Text 11"/>
          <p:cNvSpPr txBox="1"/>
          <p:nvPr/>
        </p:nvSpPr>
        <p:spPr>
          <a:xfrm>
            <a:off x="457200" y="2871216"/>
            <a:ext cx="3657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ERA TWO</a:t>
            </a:r>
            <a:endParaRPr lang="en-US" sz="800" dirty="0"/>
          </a:p>
        </p:txBody>
      </p:sp>
      <p:sp>
        <p:nvSpPr>
          <p:cNvPr id="15" name="Shape 12"/>
          <p:cNvSpPr/>
          <p:nvPr/>
        </p:nvSpPr>
        <p:spPr>
          <a:xfrm>
            <a:off x="457200" y="3145536"/>
            <a:ext cx="8229600" cy="0"/>
          </a:xfrm>
          <a:prstGeom prst="line">
            <a:avLst/>
          </a:prstGeom>
          <a:noFill/>
          <a:ln w="6350">
            <a:solidFill>
              <a:srgbClr val="2A2B30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457200" y="3255264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Month YYYY</a:t>
            </a:r>
            <a:endParaRPr lang="en-US" sz="1000" dirty="0"/>
          </a:p>
        </p:txBody>
      </p:sp>
      <p:sp>
        <p:nvSpPr>
          <p:cNvPr id="17" name="Text 14"/>
          <p:cNvSpPr txBox="1"/>
          <p:nvPr/>
        </p:nvSpPr>
        <p:spPr>
          <a:xfrm>
            <a:off x="1920240" y="3255264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0E1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Milestone name</a:t>
            </a:r>
            <a:endParaRPr lang="en-US" sz="1000" dirty="0"/>
          </a:p>
        </p:txBody>
      </p:sp>
      <p:sp>
        <p:nvSpPr>
          <p:cNvPr id="18" name="Text 15"/>
          <p:cNvSpPr txBox="1"/>
          <p:nvPr/>
        </p:nvSpPr>
        <p:spPr>
          <a:xfrm>
            <a:off x="4389120" y="3255264"/>
            <a:ext cx="4297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it unblocks, in one clause.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457200" y="3712464"/>
            <a:ext cx="8229600" cy="0"/>
          </a:xfrm>
          <a:prstGeom prst="line">
            <a:avLst/>
          </a:prstGeom>
          <a:noFill/>
          <a:ln w="6350">
            <a:solidFill>
              <a:srgbClr val="2A2B30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457200" y="382219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Month YYYY</a:t>
            </a:r>
            <a:endParaRPr lang="en-US" sz="1000" dirty="0"/>
          </a:p>
        </p:txBody>
      </p:sp>
      <p:sp>
        <p:nvSpPr>
          <p:cNvPr id="21" name="Text 18"/>
          <p:cNvSpPr txBox="1"/>
          <p:nvPr/>
        </p:nvSpPr>
        <p:spPr>
          <a:xfrm>
            <a:off x="1920240" y="3822192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0E1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Milestone name</a:t>
            </a:r>
            <a:endParaRPr lang="en-US" sz="1000" dirty="0"/>
          </a:p>
        </p:txBody>
      </p:sp>
      <p:sp>
        <p:nvSpPr>
          <p:cNvPr id="22" name="Text 19"/>
          <p:cNvSpPr txBox="1"/>
          <p:nvPr/>
        </p:nvSpPr>
        <p:spPr>
          <a:xfrm>
            <a:off x="4389120" y="3822192"/>
            <a:ext cx="4297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it unblocks, in one clause.</a:t>
            </a:r>
            <a:endParaRPr lang="en-US" sz="950" dirty="0"/>
          </a:p>
        </p:txBody>
      </p:sp>
      <p:sp>
        <p:nvSpPr>
          <p:cNvPr id="23" name="Text 20"/>
          <p:cNvSpPr txBox="1"/>
          <p:nvPr/>
        </p:nvSpPr>
        <p:spPr>
          <a:xfrm>
            <a:off x="457200" y="4741164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spc="120" kern="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TIMELINE</a:t>
            </a:r>
            <a:endParaRPr lang="en-US" sz="700" dirty="0"/>
          </a:p>
        </p:txBody>
      </p:sp>
      <p:pic>
        <p:nvPicPr>
          <p:cNvPr id="2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22208" y="4759452"/>
            <a:ext cx="137160" cy="16642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726680" y="4741164"/>
            <a:ext cx="5486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45474D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0B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457200" y="384048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Phase one and phase two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3977640" cy="2880360"/>
          </a:xfrm>
          <a:prstGeom prst="roundRect">
            <a:avLst>
              <a:gd name="adj" fmla="val 1905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13232" y="1554480"/>
            <a:ext cx="34655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Phase one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713232" y="1901952"/>
            <a:ext cx="3465576" cy="0"/>
          </a:xfrm>
          <a:prstGeom prst="line">
            <a:avLst/>
          </a:prstGeom>
          <a:noFill/>
          <a:ln w="6350">
            <a:solidFill>
              <a:srgbClr val="2A2B30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13232" y="2029968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SCOPE</a:t>
            </a:r>
            <a:endParaRPr lang="en-US" sz="800" dirty="0"/>
          </a:p>
        </p:txBody>
      </p:sp>
      <p:sp>
        <p:nvSpPr>
          <p:cNvPr id="9" name="Text 6"/>
          <p:cNvSpPr txBox="1"/>
          <p:nvPr/>
        </p:nvSpPr>
        <p:spPr>
          <a:xfrm>
            <a:off x="713232" y="2194560"/>
            <a:ext cx="34655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50" dirty="0"/>
          </a:p>
        </p:txBody>
      </p:sp>
      <p:sp>
        <p:nvSpPr>
          <p:cNvPr id="10" name="Text 7"/>
          <p:cNvSpPr txBox="1"/>
          <p:nvPr/>
        </p:nvSpPr>
        <p:spPr>
          <a:xfrm>
            <a:off x="713232" y="2450592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OWNERS</a:t>
            </a:r>
            <a:endParaRPr lang="en-US" sz="800" dirty="0"/>
          </a:p>
        </p:txBody>
      </p:sp>
      <p:sp>
        <p:nvSpPr>
          <p:cNvPr id="11" name="Text 8"/>
          <p:cNvSpPr txBox="1"/>
          <p:nvPr/>
        </p:nvSpPr>
        <p:spPr>
          <a:xfrm>
            <a:off x="713232" y="2615184"/>
            <a:ext cx="34655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50" dirty="0"/>
          </a:p>
        </p:txBody>
      </p:sp>
      <p:sp>
        <p:nvSpPr>
          <p:cNvPr id="12" name="Text 9"/>
          <p:cNvSpPr txBox="1"/>
          <p:nvPr/>
        </p:nvSpPr>
        <p:spPr>
          <a:xfrm>
            <a:off x="713232" y="2871216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DEPENDENCIES</a:t>
            </a:r>
            <a:endParaRPr lang="en-US" sz="800" dirty="0"/>
          </a:p>
        </p:txBody>
      </p:sp>
      <p:sp>
        <p:nvSpPr>
          <p:cNvPr id="13" name="Text 10"/>
          <p:cNvSpPr txBox="1"/>
          <p:nvPr/>
        </p:nvSpPr>
        <p:spPr>
          <a:xfrm>
            <a:off x="713232" y="3035808"/>
            <a:ext cx="34655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50" dirty="0"/>
          </a:p>
        </p:txBody>
      </p:sp>
      <p:sp>
        <p:nvSpPr>
          <p:cNvPr id="14" name="Text 11"/>
          <p:cNvSpPr txBox="1"/>
          <p:nvPr/>
        </p:nvSpPr>
        <p:spPr>
          <a:xfrm>
            <a:off x="713232" y="3291840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EXIT CRITERIA</a:t>
            </a:r>
            <a:endParaRPr lang="en-US" sz="800" dirty="0"/>
          </a:p>
        </p:txBody>
      </p:sp>
      <p:sp>
        <p:nvSpPr>
          <p:cNvPr id="15" name="Text 12"/>
          <p:cNvSpPr txBox="1"/>
          <p:nvPr/>
        </p:nvSpPr>
        <p:spPr>
          <a:xfrm>
            <a:off x="713232" y="3456432"/>
            <a:ext cx="34655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50" dirty="0"/>
          </a:p>
        </p:txBody>
      </p:sp>
      <p:sp>
        <p:nvSpPr>
          <p:cNvPr id="16" name="Text 13"/>
          <p:cNvSpPr txBox="1"/>
          <p:nvPr/>
        </p:nvSpPr>
        <p:spPr>
          <a:xfrm>
            <a:off x="713232" y="371246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RISK</a:t>
            </a:r>
            <a:endParaRPr lang="en-US" sz="800" dirty="0"/>
          </a:p>
        </p:txBody>
      </p:sp>
      <p:sp>
        <p:nvSpPr>
          <p:cNvPr id="17" name="Text 14"/>
          <p:cNvSpPr txBox="1"/>
          <p:nvPr/>
        </p:nvSpPr>
        <p:spPr>
          <a:xfrm>
            <a:off x="713232" y="3877056"/>
            <a:ext cx="34655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4709160" y="1371600"/>
            <a:ext cx="3977640" cy="2880360"/>
          </a:xfrm>
          <a:prstGeom prst="roundRect">
            <a:avLst>
              <a:gd name="adj" fmla="val 1905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965192" y="1554480"/>
            <a:ext cx="34655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Phase two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4965192" y="1901952"/>
            <a:ext cx="3465576" cy="0"/>
          </a:xfrm>
          <a:prstGeom prst="line">
            <a:avLst/>
          </a:prstGeom>
          <a:noFill/>
          <a:ln w="6350">
            <a:solidFill>
              <a:srgbClr val="2A2B30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4965192" y="2029968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SCOPE</a:t>
            </a:r>
            <a:endParaRPr lang="en-US" sz="800" dirty="0"/>
          </a:p>
        </p:txBody>
      </p:sp>
      <p:sp>
        <p:nvSpPr>
          <p:cNvPr id="22" name="Text 19"/>
          <p:cNvSpPr txBox="1"/>
          <p:nvPr/>
        </p:nvSpPr>
        <p:spPr>
          <a:xfrm>
            <a:off x="4965192" y="2194560"/>
            <a:ext cx="34655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50" dirty="0"/>
          </a:p>
        </p:txBody>
      </p:sp>
      <p:sp>
        <p:nvSpPr>
          <p:cNvPr id="23" name="Text 20"/>
          <p:cNvSpPr txBox="1"/>
          <p:nvPr/>
        </p:nvSpPr>
        <p:spPr>
          <a:xfrm>
            <a:off x="4965192" y="2450592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OWNERS</a:t>
            </a:r>
            <a:endParaRPr lang="en-US" sz="800" dirty="0"/>
          </a:p>
        </p:txBody>
      </p:sp>
      <p:sp>
        <p:nvSpPr>
          <p:cNvPr id="24" name="Text 21"/>
          <p:cNvSpPr txBox="1"/>
          <p:nvPr/>
        </p:nvSpPr>
        <p:spPr>
          <a:xfrm>
            <a:off x="4965192" y="2615184"/>
            <a:ext cx="34655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50" dirty="0"/>
          </a:p>
        </p:txBody>
      </p:sp>
      <p:sp>
        <p:nvSpPr>
          <p:cNvPr id="25" name="Text 22"/>
          <p:cNvSpPr txBox="1"/>
          <p:nvPr/>
        </p:nvSpPr>
        <p:spPr>
          <a:xfrm>
            <a:off x="4965192" y="2871216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DEPENDENCIES</a:t>
            </a:r>
            <a:endParaRPr lang="en-US" sz="800" dirty="0"/>
          </a:p>
        </p:txBody>
      </p:sp>
      <p:sp>
        <p:nvSpPr>
          <p:cNvPr id="26" name="Text 23"/>
          <p:cNvSpPr txBox="1"/>
          <p:nvPr/>
        </p:nvSpPr>
        <p:spPr>
          <a:xfrm>
            <a:off x="4965192" y="3035808"/>
            <a:ext cx="34655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50" dirty="0"/>
          </a:p>
        </p:txBody>
      </p:sp>
      <p:sp>
        <p:nvSpPr>
          <p:cNvPr id="27" name="Text 24"/>
          <p:cNvSpPr txBox="1"/>
          <p:nvPr/>
        </p:nvSpPr>
        <p:spPr>
          <a:xfrm>
            <a:off x="4965192" y="3291840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EXIT CRITERIA</a:t>
            </a:r>
            <a:endParaRPr lang="en-US" sz="800" dirty="0"/>
          </a:p>
        </p:txBody>
      </p:sp>
      <p:sp>
        <p:nvSpPr>
          <p:cNvPr id="28" name="Text 25"/>
          <p:cNvSpPr txBox="1"/>
          <p:nvPr/>
        </p:nvSpPr>
        <p:spPr>
          <a:xfrm>
            <a:off x="4965192" y="3456432"/>
            <a:ext cx="34655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50" dirty="0"/>
          </a:p>
        </p:txBody>
      </p:sp>
      <p:sp>
        <p:nvSpPr>
          <p:cNvPr id="29" name="Text 26"/>
          <p:cNvSpPr txBox="1"/>
          <p:nvPr/>
        </p:nvSpPr>
        <p:spPr>
          <a:xfrm>
            <a:off x="4965192" y="371246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RISK</a:t>
            </a:r>
            <a:endParaRPr lang="en-US" sz="800" dirty="0"/>
          </a:p>
        </p:txBody>
      </p:sp>
      <p:sp>
        <p:nvSpPr>
          <p:cNvPr id="30" name="Text 27"/>
          <p:cNvSpPr txBox="1"/>
          <p:nvPr/>
        </p:nvSpPr>
        <p:spPr>
          <a:xfrm>
            <a:off x="4965192" y="3877056"/>
            <a:ext cx="34655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copy.</a:t>
            </a:r>
            <a:endParaRPr lang="en-US" sz="950" dirty="0"/>
          </a:p>
        </p:txBody>
      </p:sp>
      <p:sp>
        <p:nvSpPr>
          <p:cNvPr id="31" name="Text 28"/>
          <p:cNvSpPr txBox="1"/>
          <p:nvPr/>
        </p:nvSpPr>
        <p:spPr>
          <a:xfrm>
            <a:off x="457200" y="4741164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spc="120" kern="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</a:t>
            </a:r>
            <a:endParaRPr lang="en-US" sz="700" dirty="0"/>
          </a:p>
        </p:txBody>
      </p:sp>
      <p:pic>
        <p:nvPicPr>
          <p:cNvPr id="3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22208" y="4759452"/>
            <a:ext cx="137160" cy="16642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726680" y="4741164"/>
            <a:ext cx="5486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45474D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0B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457200" y="384048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NUMBERS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Where we are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457200" y="1298448"/>
            <a:ext cx="1954530" cy="859536"/>
          </a:xfrm>
          <a:prstGeom prst="roundRect">
            <a:avLst>
              <a:gd name="adj" fmla="val 6383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21792" y="1426464"/>
            <a:ext cx="162534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METRIC ONE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621792" y="1591056"/>
            <a:ext cx="162534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00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621792" y="1901952"/>
            <a:ext cx="162534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vs prior period</a:t>
            </a:r>
            <a:endParaRPr lang="en-US" sz="750" dirty="0"/>
          </a:p>
        </p:txBody>
      </p:sp>
      <p:sp>
        <p:nvSpPr>
          <p:cNvPr id="9" name="Shape 6"/>
          <p:cNvSpPr/>
          <p:nvPr/>
        </p:nvSpPr>
        <p:spPr>
          <a:xfrm>
            <a:off x="2548890" y="1298448"/>
            <a:ext cx="1954530" cy="859536"/>
          </a:xfrm>
          <a:prstGeom prst="roundRect">
            <a:avLst>
              <a:gd name="adj" fmla="val 6383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2713482" y="1426464"/>
            <a:ext cx="162534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METRIC TWO</a:t>
            </a:r>
            <a:endParaRPr lang="en-US" sz="800" dirty="0"/>
          </a:p>
        </p:txBody>
      </p:sp>
      <p:sp>
        <p:nvSpPr>
          <p:cNvPr id="11" name="Text 8"/>
          <p:cNvSpPr txBox="1"/>
          <p:nvPr/>
        </p:nvSpPr>
        <p:spPr>
          <a:xfrm>
            <a:off x="2713482" y="1591056"/>
            <a:ext cx="162534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00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2713482" y="1901952"/>
            <a:ext cx="162534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vs prior period</a:t>
            </a:r>
            <a:endParaRPr lang="en-US" sz="750" dirty="0"/>
          </a:p>
        </p:txBody>
      </p:sp>
      <p:sp>
        <p:nvSpPr>
          <p:cNvPr id="13" name="Shape 10"/>
          <p:cNvSpPr/>
          <p:nvPr/>
        </p:nvSpPr>
        <p:spPr>
          <a:xfrm>
            <a:off x="4640580" y="1298448"/>
            <a:ext cx="1954530" cy="859536"/>
          </a:xfrm>
          <a:prstGeom prst="roundRect">
            <a:avLst>
              <a:gd name="adj" fmla="val 6383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805172" y="1426464"/>
            <a:ext cx="162534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METRIC THREE</a:t>
            </a:r>
            <a:endParaRPr lang="en-US" sz="800" dirty="0"/>
          </a:p>
        </p:txBody>
      </p:sp>
      <p:sp>
        <p:nvSpPr>
          <p:cNvPr id="15" name="Text 12"/>
          <p:cNvSpPr txBox="1"/>
          <p:nvPr/>
        </p:nvSpPr>
        <p:spPr>
          <a:xfrm>
            <a:off x="4805172" y="1591056"/>
            <a:ext cx="162534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00%</a:t>
            </a:r>
            <a:endParaRPr lang="en-US" sz="2000" dirty="0"/>
          </a:p>
        </p:txBody>
      </p:sp>
      <p:sp>
        <p:nvSpPr>
          <p:cNvPr id="16" name="Text 13"/>
          <p:cNvSpPr txBox="1"/>
          <p:nvPr/>
        </p:nvSpPr>
        <p:spPr>
          <a:xfrm>
            <a:off x="4805172" y="1901952"/>
            <a:ext cx="162534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vs prior period</a:t>
            </a:r>
            <a:endParaRPr lang="en-US" sz="750" dirty="0"/>
          </a:p>
        </p:txBody>
      </p:sp>
      <p:sp>
        <p:nvSpPr>
          <p:cNvPr id="17" name="Shape 14"/>
          <p:cNvSpPr/>
          <p:nvPr/>
        </p:nvSpPr>
        <p:spPr>
          <a:xfrm>
            <a:off x="6732270" y="1298448"/>
            <a:ext cx="1954530" cy="859536"/>
          </a:xfrm>
          <a:prstGeom prst="roundRect">
            <a:avLst>
              <a:gd name="adj" fmla="val 6383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896862" y="1426464"/>
            <a:ext cx="162534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METRIC FOUR</a:t>
            </a:r>
            <a:endParaRPr lang="en-US" sz="800" dirty="0"/>
          </a:p>
        </p:txBody>
      </p:sp>
      <p:sp>
        <p:nvSpPr>
          <p:cNvPr id="19" name="Text 16"/>
          <p:cNvSpPr txBox="1"/>
          <p:nvPr/>
        </p:nvSpPr>
        <p:spPr>
          <a:xfrm>
            <a:off x="6896862" y="1591056"/>
            <a:ext cx="162534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00</a:t>
            </a:r>
            <a:endParaRPr lang="en-US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6896862" y="1901952"/>
            <a:ext cx="162534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vs prior period</a:t>
            </a:r>
            <a:endParaRPr lang="en-US" sz="750" dirty="0"/>
          </a:p>
        </p:txBody>
      </p:sp>
      <p:graphicFrame>
        <p:nvGraphicFramePr>
          <p:cNvPr id="21" name="Chart 0" descr=""/>
          <p:cNvGraphicFramePr/>
          <p:nvPr/>
        </p:nvGraphicFramePr>
        <p:xfrm>
          <a:off x="457200" y="2331720"/>
          <a:ext cx="8229600" cy="1874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2" name="Text 18"/>
          <p:cNvSpPr txBox="1"/>
          <p:nvPr/>
        </p:nvSpPr>
        <p:spPr>
          <a:xfrm>
            <a:off x="457200" y="4741164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spc="120" kern="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NUMBERS</a:t>
            </a:r>
            <a:endParaRPr lang="en-US" sz="700" dirty="0"/>
          </a:p>
        </p:txBody>
      </p:sp>
      <p:pic>
        <p:nvPicPr>
          <p:cNvPr id="2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2208" y="4759452"/>
            <a:ext cx="137160" cy="16642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726680" y="4741164"/>
            <a:ext cx="5486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45474D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0B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457200" y="384048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INPUT NEEDED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Open questions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28016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1481328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Topic one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883664"/>
            <a:ext cx="39776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first question, phrased so it can be answered.</a:t>
            </a:r>
            <a:endParaRPr lang="en-US" sz="10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second question.</a:t>
            </a:r>
            <a:endParaRPr lang="en-US" sz="10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third question.</a:t>
            </a:r>
            <a:endParaRPr lang="en-US" sz="10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fourth question.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709160" y="128016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800" dirty="0"/>
          </a:p>
        </p:txBody>
      </p:sp>
      <p:sp>
        <p:nvSpPr>
          <p:cNvPr id="9" name="Text 6"/>
          <p:cNvSpPr txBox="1"/>
          <p:nvPr/>
        </p:nvSpPr>
        <p:spPr>
          <a:xfrm>
            <a:off x="4709160" y="1481328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Topic two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4709160" y="1883664"/>
            <a:ext cx="39776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first question, phrased so it can be answered.</a:t>
            </a:r>
            <a:endParaRPr lang="en-US" sz="10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second question.</a:t>
            </a:r>
            <a:endParaRPr lang="en-US" sz="10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third question.</a:t>
            </a:r>
            <a:endParaRPr lang="en-US" sz="10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00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fourth question.</a:t>
            </a:r>
            <a:endParaRPr lang="en-US" sz="10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4741164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spc="120" kern="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INPUT NEEDED</a:t>
            </a:r>
            <a:endParaRPr lang="en-US" sz="70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22208" y="4759452"/>
            <a:ext cx="137160" cy="16642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726680" y="4741164"/>
            <a:ext cx="5486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45474D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0B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457200" y="384048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it looks like</a:t>
            </a:r>
            <a:endParaRPr lang="en-US" sz="22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280160"/>
            <a:ext cx="8229600" cy="292608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457200" y="1280160"/>
            <a:ext cx="8229600" cy="2926080"/>
          </a:xfrm>
          <a:prstGeom prst="roundRect">
            <a:avLst>
              <a:gd name="adj" fmla="val 1875"/>
            </a:avLst>
          </a:prstGeom>
          <a:ln w="6350">
            <a:solidFill>
              <a:srgbClr val="2A2B30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3984" y="2578608"/>
            <a:ext cx="256032" cy="310896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457200" y="2999232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this frame with a screenshot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57200" y="4297680"/>
            <a:ext cx="5852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line of caption: what to look at, not what it is.</a:t>
            </a:r>
            <a:endParaRPr lang="en-US" sz="900" dirty="0"/>
          </a:p>
        </p:txBody>
      </p:sp>
      <p:sp>
        <p:nvSpPr>
          <p:cNvPr id="10" name="Text 5"/>
          <p:cNvSpPr txBox="1"/>
          <p:nvPr/>
        </p:nvSpPr>
        <p:spPr>
          <a:xfrm>
            <a:off x="457200" y="4741164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spc="120" kern="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</a:t>
            </a:r>
            <a:endParaRPr lang="en-US" sz="7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208" y="4759452"/>
            <a:ext cx="137160" cy="16642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726680" y="4741164"/>
            <a:ext cx="5486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45474D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0B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457200" y="384048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NEXT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371600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ACTION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577840" y="137160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OWNER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7315200" y="1371600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BY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457200" y="1664208"/>
            <a:ext cx="8229600" cy="0"/>
          </a:xfrm>
          <a:prstGeom prst="line">
            <a:avLst/>
          </a:prstGeom>
          <a:noFill/>
          <a:ln w="6350">
            <a:solidFill>
              <a:srgbClr val="2A2B30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57200" y="1792224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0E1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happens next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77840" y="179222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Name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7315200" y="179222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DD Mon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57200" y="2212848"/>
            <a:ext cx="8229600" cy="0"/>
          </a:xfrm>
          <a:prstGeom prst="line">
            <a:avLst/>
          </a:prstGeom>
          <a:noFill/>
          <a:ln w="6350">
            <a:solidFill>
              <a:srgbClr val="2A2B30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457200" y="2340864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0E1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happens next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5577840" y="234086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Name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315200" y="234086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DD Mon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457200" y="2761488"/>
            <a:ext cx="8229600" cy="0"/>
          </a:xfrm>
          <a:prstGeom prst="line">
            <a:avLst/>
          </a:prstGeom>
          <a:noFill/>
          <a:ln w="6350">
            <a:solidFill>
              <a:srgbClr val="2A2B30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57200" y="2889504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0E1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happens next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5577840" y="288950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Name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315200" y="288950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DD Mon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457200" y="3310128"/>
            <a:ext cx="8229600" cy="0"/>
          </a:xfrm>
          <a:prstGeom prst="line">
            <a:avLst/>
          </a:prstGeom>
          <a:noFill/>
          <a:ln w="6350">
            <a:solidFill>
              <a:srgbClr val="2A2B30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457200" y="3438144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0E1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happens next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5577840" y="343814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Name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315200" y="343814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DD Mon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457200" y="3858768"/>
            <a:ext cx="8229600" cy="0"/>
          </a:xfrm>
          <a:prstGeom prst="line">
            <a:avLst/>
          </a:prstGeom>
          <a:noFill/>
          <a:ln w="6350">
            <a:solidFill>
              <a:srgbClr val="2A2B30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457200" y="4741164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spc="120" kern="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NEXT</a:t>
            </a:r>
            <a:endParaRPr lang="en-US" sz="700" dirty="0"/>
          </a:p>
        </p:txBody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22208" y="4759452"/>
            <a:ext cx="137160" cy="16642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726680" y="4741164"/>
            <a:ext cx="5486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45474D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0B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457200" y="384048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TEMPLATE REFERENCE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to use this deck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207008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PALETTE</a:t>
            </a:r>
            <a:endParaRPr lang="en-US" sz="800" dirty="0"/>
          </a:p>
        </p:txBody>
      </p:sp>
      <p:sp>
        <p:nvSpPr>
          <p:cNvPr id="6" name="Shape 3"/>
          <p:cNvSpPr/>
          <p:nvPr/>
        </p:nvSpPr>
        <p:spPr>
          <a:xfrm>
            <a:off x="457200" y="1444752"/>
            <a:ext cx="566928" cy="384048"/>
          </a:xfrm>
          <a:prstGeom prst="roundRect">
            <a:avLst>
              <a:gd name="adj" fmla="val 47619"/>
            </a:avLst>
          </a:prstGeom>
          <a:solidFill>
            <a:srgbClr val="0B0B0D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457200" y="1865376"/>
            <a:ext cx="6217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0B0B0D</a:t>
            </a:r>
            <a:endParaRPr lang="en-US" sz="600" dirty="0"/>
          </a:p>
        </p:txBody>
      </p:sp>
      <p:sp>
        <p:nvSpPr>
          <p:cNvPr id="8" name="Shape 5"/>
          <p:cNvSpPr/>
          <p:nvPr/>
        </p:nvSpPr>
        <p:spPr>
          <a:xfrm>
            <a:off x="1115568" y="1444752"/>
            <a:ext cx="566928" cy="384048"/>
          </a:xfrm>
          <a:prstGeom prst="roundRect">
            <a:avLst>
              <a:gd name="adj" fmla="val 47619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1115568" y="1865376"/>
            <a:ext cx="6217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16171B</a:t>
            </a:r>
            <a:endParaRPr lang="en-US" sz="600" dirty="0"/>
          </a:p>
        </p:txBody>
      </p:sp>
      <p:sp>
        <p:nvSpPr>
          <p:cNvPr id="10" name="Shape 7"/>
          <p:cNvSpPr/>
          <p:nvPr/>
        </p:nvSpPr>
        <p:spPr>
          <a:xfrm>
            <a:off x="1773936" y="1444752"/>
            <a:ext cx="566928" cy="384048"/>
          </a:xfrm>
          <a:prstGeom prst="roundRect">
            <a:avLst>
              <a:gd name="adj" fmla="val 47619"/>
            </a:avLst>
          </a:prstGeom>
          <a:solidFill>
            <a:srgbClr val="2A2B30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1773936" y="1865376"/>
            <a:ext cx="6217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2A2B30</a:t>
            </a:r>
            <a:endParaRPr lang="en-US" sz="600" dirty="0"/>
          </a:p>
        </p:txBody>
      </p:sp>
      <p:sp>
        <p:nvSpPr>
          <p:cNvPr id="12" name="Shape 9"/>
          <p:cNvSpPr/>
          <p:nvPr/>
        </p:nvSpPr>
        <p:spPr>
          <a:xfrm>
            <a:off x="2432304" y="1444752"/>
            <a:ext cx="566928" cy="384048"/>
          </a:xfrm>
          <a:prstGeom prst="roundRect">
            <a:avLst>
              <a:gd name="adj" fmla="val 47619"/>
            </a:avLst>
          </a:prstGeom>
          <a:solidFill>
            <a:srgbClr val="6B6D73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2432304" y="1865376"/>
            <a:ext cx="6217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6B6D73</a:t>
            </a:r>
            <a:endParaRPr lang="en-US" sz="600" dirty="0"/>
          </a:p>
        </p:txBody>
      </p:sp>
      <p:sp>
        <p:nvSpPr>
          <p:cNvPr id="14" name="Shape 11"/>
          <p:cNvSpPr/>
          <p:nvPr/>
        </p:nvSpPr>
        <p:spPr>
          <a:xfrm>
            <a:off x="3090672" y="1444752"/>
            <a:ext cx="566928" cy="384048"/>
          </a:xfrm>
          <a:prstGeom prst="roundRect">
            <a:avLst>
              <a:gd name="adj" fmla="val 47619"/>
            </a:avLst>
          </a:prstGeom>
          <a:solidFill>
            <a:srgbClr val="97999E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3090672" y="1865376"/>
            <a:ext cx="6217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97999E</a:t>
            </a:r>
            <a:endParaRPr lang="en-US" sz="600" dirty="0"/>
          </a:p>
        </p:txBody>
      </p:sp>
      <p:sp>
        <p:nvSpPr>
          <p:cNvPr id="16" name="Shape 13"/>
          <p:cNvSpPr/>
          <p:nvPr/>
        </p:nvSpPr>
        <p:spPr>
          <a:xfrm>
            <a:off x="3749040" y="1444752"/>
            <a:ext cx="566928" cy="384048"/>
          </a:xfrm>
          <a:prstGeom prst="roundRect">
            <a:avLst>
              <a:gd name="adj" fmla="val 47619"/>
            </a:avLst>
          </a:prstGeom>
          <a:solidFill>
            <a:srgbClr val="FAFAFA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3749040" y="1865376"/>
            <a:ext cx="6217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FAFAFA</a:t>
            </a:r>
            <a:endParaRPr lang="en-US" sz="600" dirty="0"/>
          </a:p>
        </p:txBody>
      </p:sp>
      <p:sp>
        <p:nvSpPr>
          <p:cNvPr id="18" name="Shape 15"/>
          <p:cNvSpPr/>
          <p:nvPr/>
        </p:nvSpPr>
        <p:spPr>
          <a:xfrm>
            <a:off x="4663440" y="1444752"/>
            <a:ext cx="566928" cy="384048"/>
          </a:xfrm>
          <a:prstGeom prst="roundRect">
            <a:avLst>
              <a:gd name="adj" fmla="val 47619"/>
            </a:avLst>
          </a:prstGeom>
          <a:solidFill>
            <a:srgbClr val="34D399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663440" y="1865376"/>
            <a:ext cx="6217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34D399</a:t>
            </a:r>
            <a:endParaRPr lang="en-US" sz="600" dirty="0"/>
          </a:p>
        </p:txBody>
      </p:sp>
      <p:sp>
        <p:nvSpPr>
          <p:cNvPr id="20" name="Shape 17"/>
          <p:cNvSpPr/>
          <p:nvPr/>
        </p:nvSpPr>
        <p:spPr>
          <a:xfrm>
            <a:off x="5321808" y="1444752"/>
            <a:ext cx="566928" cy="384048"/>
          </a:xfrm>
          <a:prstGeom prst="roundRect">
            <a:avLst>
              <a:gd name="adj" fmla="val 47619"/>
            </a:avLst>
          </a:prstGeom>
          <a:solidFill>
            <a:srgbClr val="FBBF24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5321808" y="1865376"/>
            <a:ext cx="6217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FBBF24</a:t>
            </a:r>
            <a:endParaRPr lang="en-US" sz="600" dirty="0"/>
          </a:p>
        </p:txBody>
      </p:sp>
      <p:sp>
        <p:nvSpPr>
          <p:cNvPr id="22" name="Shape 19"/>
          <p:cNvSpPr/>
          <p:nvPr/>
        </p:nvSpPr>
        <p:spPr>
          <a:xfrm>
            <a:off x="5980176" y="1444752"/>
            <a:ext cx="566928" cy="384048"/>
          </a:xfrm>
          <a:prstGeom prst="roundRect">
            <a:avLst>
              <a:gd name="adj" fmla="val 47619"/>
            </a:avLst>
          </a:prstGeom>
          <a:solidFill>
            <a:srgbClr val="F87171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5980176" y="1865376"/>
            <a:ext cx="6217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F87171</a:t>
            </a:r>
            <a:endParaRPr lang="en-US" sz="6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" y="2103120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7999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Colour only ever carries state. Nothing in a Kazaar deck is coloured for emphasis or decoration.</a:t>
            </a:r>
            <a:endParaRPr lang="en-US" sz="900" dirty="0"/>
          </a:p>
        </p:txBody>
      </p:sp>
      <p:sp>
        <p:nvSpPr>
          <p:cNvPr id="25" name="Shape 22"/>
          <p:cNvSpPr/>
          <p:nvPr/>
        </p:nvSpPr>
        <p:spPr>
          <a:xfrm>
            <a:off x="457200" y="2432304"/>
            <a:ext cx="3977640" cy="1773936"/>
          </a:xfrm>
          <a:prstGeom prst="roundRect">
            <a:avLst>
              <a:gd name="adj" fmla="val 3093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694944" y="2615184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TYPE</a:t>
            </a:r>
            <a:endParaRPr lang="en-US" sz="800" dirty="0"/>
          </a:p>
        </p:txBody>
      </p:sp>
      <p:sp>
        <p:nvSpPr>
          <p:cNvPr id="27" name="Text 24"/>
          <p:cNvSpPr txBox="1"/>
          <p:nvPr/>
        </p:nvSpPr>
        <p:spPr>
          <a:xfrm>
            <a:off x="694944" y="2834640"/>
            <a:ext cx="1737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0E1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Title</a:t>
            </a:r>
            <a:endParaRPr lang="en-US" sz="900" dirty="0"/>
          </a:p>
        </p:txBody>
      </p:sp>
      <p:sp>
        <p:nvSpPr>
          <p:cNvPr id="28" name="Text 25"/>
          <p:cNvSpPr txBox="1"/>
          <p:nvPr/>
        </p:nvSpPr>
        <p:spPr>
          <a:xfrm>
            <a:off x="2468880" y="2834640"/>
            <a:ext cx="17282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22pt</a:t>
            </a:r>
            <a:endParaRPr lang="en-US" sz="900" dirty="0"/>
          </a:p>
        </p:txBody>
      </p:sp>
      <p:sp>
        <p:nvSpPr>
          <p:cNvPr id="29" name="Text 26"/>
          <p:cNvSpPr txBox="1"/>
          <p:nvPr/>
        </p:nvSpPr>
        <p:spPr>
          <a:xfrm>
            <a:off x="694944" y="3090672"/>
            <a:ext cx="1737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0E1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Section hero</a:t>
            </a:r>
            <a:endParaRPr lang="en-US" sz="900" dirty="0"/>
          </a:p>
        </p:txBody>
      </p:sp>
      <p:sp>
        <p:nvSpPr>
          <p:cNvPr id="30" name="Text 27"/>
          <p:cNvSpPr txBox="1"/>
          <p:nvPr/>
        </p:nvSpPr>
        <p:spPr>
          <a:xfrm>
            <a:off x="2468880" y="3090672"/>
            <a:ext cx="17282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44pt</a:t>
            </a:r>
            <a:endParaRPr lang="en-US" sz="900" dirty="0"/>
          </a:p>
        </p:txBody>
      </p:sp>
      <p:sp>
        <p:nvSpPr>
          <p:cNvPr id="31" name="Text 28"/>
          <p:cNvSpPr txBox="1"/>
          <p:nvPr/>
        </p:nvSpPr>
        <p:spPr>
          <a:xfrm>
            <a:off x="694944" y="3346704"/>
            <a:ext cx="1737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0E1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Card title</a:t>
            </a:r>
            <a:endParaRPr lang="en-US" sz="900" dirty="0"/>
          </a:p>
        </p:txBody>
      </p:sp>
      <p:sp>
        <p:nvSpPr>
          <p:cNvPr id="32" name="Text 29"/>
          <p:cNvSpPr txBox="1"/>
          <p:nvPr/>
        </p:nvSpPr>
        <p:spPr>
          <a:xfrm>
            <a:off x="2468880" y="3346704"/>
            <a:ext cx="17282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13pt</a:t>
            </a:r>
            <a:endParaRPr lang="en-US" sz="900" dirty="0"/>
          </a:p>
        </p:txBody>
      </p:sp>
      <p:sp>
        <p:nvSpPr>
          <p:cNvPr id="33" name="Text 30"/>
          <p:cNvSpPr txBox="1"/>
          <p:nvPr/>
        </p:nvSpPr>
        <p:spPr>
          <a:xfrm>
            <a:off x="694944" y="3602736"/>
            <a:ext cx="1737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0E1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Body</a:t>
            </a:r>
            <a:endParaRPr lang="en-US" sz="900" dirty="0"/>
          </a:p>
        </p:txBody>
      </p:sp>
      <p:sp>
        <p:nvSpPr>
          <p:cNvPr id="34" name="Text 31"/>
          <p:cNvSpPr txBox="1"/>
          <p:nvPr/>
        </p:nvSpPr>
        <p:spPr>
          <a:xfrm>
            <a:off x="2468880" y="3602736"/>
            <a:ext cx="17282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9.5pt</a:t>
            </a:r>
            <a:endParaRPr lang="en-US" sz="900" dirty="0"/>
          </a:p>
        </p:txBody>
      </p:sp>
      <p:sp>
        <p:nvSpPr>
          <p:cNvPr id="35" name="Text 32"/>
          <p:cNvSpPr txBox="1"/>
          <p:nvPr/>
        </p:nvSpPr>
        <p:spPr>
          <a:xfrm>
            <a:off x="694944" y="3858768"/>
            <a:ext cx="1737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0E1E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Caption</a:t>
            </a:r>
            <a:endParaRPr lang="en-US" sz="900" dirty="0"/>
          </a:p>
        </p:txBody>
      </p:sp>
      <p:sp>
        <p:nvSpPr>
          <p:cNvPr id="36" name="Text 33"/>
          <p:cNvSpPr txBox="1"/>
          <p:nvPr/>
        </p:nvSpPr>
        <p:spPr>
          <a:xfrm>
            <a:off x="2468880" y="3858768"/>
            <a:ext cx="17282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8pt, uppercase, tracked</a:t>
            </a:r>
            <a:endParaRPr lang="en-US" sz="900" dirty="0"/>
          </a:p>
        </p:txBody>
      </p:sp>
      <p:sp>
        <p:nvSpPr>
          <p:cNvPr id="37" name="Shape 34"/>
          <p:cNvSpPr/>
          <p:nvPr/>
        </p:nvSpPr>
        <p:spPr>
          <a:xfrm>
            <a:off x="4709160" y="2432304"/>
            <a:ext cx="3977640" cy="1773936"/>
          </a:xfrm>
          <a:prstGeom prst="roundRect">
            <a:avLst>
              <a:gd name="adj" fmla="val 3093"/>
            </a:avLst>
          </a:prstGeom>
          <a:solidFill>
            <a:srgbClr val="16171B"/>
          </a:solidFill>
          <a:ln w="6350">
            <a:solidFill>
              <a:srgbClr val="2A2B30"/>
            </a:solidFill>
            <a:prstDash val="solid"/>
          </a:ln>
        </p:spPr>
      </p:sp>
      <p:sp>
        <p:nvSpPr>
          <p:cNvPr id="38" name="Text 35"/>
          <p:cNvSpPr txBox="1"/>
          <p:nvPr/>
        </p:nvSpPr>
        <p:spPr>
          <a:xfrm>
            <a:off x="4946904" y="2615184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spc="160" kern="0" dirty="0">
                <a:solidFill>
                  <a:srgbClr val="6B6D7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RULES</a:t>
            </a:r>
            <a:endParaRPr lang="en-US" sz="800" dirty="0"/>
          </a:p>
        </p:txBody>
      </p:sp>
      <p:sp>
        <p:nvSpPr>
          <p:cNvPr id="39" name="Text 36"/>
          <p:cNvSpPr txBox="1"/>
          <p:nvPr/>
        </p:nvSpPr>
        <p:spPr>
          <a:xfrm>
            <a:off x="4946904" y="2834640"/>
            <a:ext cx="32278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0000"/>
              </a:lnSpc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 throughout. 500 for headings, 300 for body.</a:t>
            </a:r>
            <a:endParaRPr lang="en-US" sz="900" dirty="0"/>
          </a:p>
          <a:p>
            <a:pPr marL="342900" indent="-342900">
              <a:lnSpc>
                <a:spcPct val="120000"/>
              </a:lnSpc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Kazaar, never KAZAAR, outside the logotype.</a:t>
            </a:r>
            <a:endParaRPr lang="en-US" sz="900" dirty="0"/>
          </a:p>
          <a:p>
            <a:pPr marL="342900" indent="-342900">
              <a:lnSpc>
                <a:spcPct val="120000"/>
              </a:lnSpc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Duplicate a slide rather than restyling one.</a:t>
            </a:r>
            <a:endParaRPr lang="en-US" sz="900" dirty="0"/>
          </a:p>
          <a:p>
            <a:pPr marL="342900" indent="-342900">
              <a:lnSpc>
                <a:spcPct val="120000"/>
              </a:lnSpc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Screenshots in the dark theme only.</a:t>
            </a:r>
            <a:endParaRPr lang="en-US" sz="900" dirty="0"/>
          </a:p>
          <a:p>
            <a:pPr marL="342900" indent="-342900">
              <a:lnSpc>
                <a:spcPct val="120000"/>
              </a:lnSpc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rgbClr val="C2C3C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Delete this slide before sending a deck out.</a:t>
            </a:r>
            <a:endParaRPr lang="en-US" sz="900" dirty="0"/>
          </a:p>
        </p:txBody>
      </p:sp>
      <p:sp>
        <p:nvSpPr>
          <p:cNvPr id="40" name="Text 37"/>
          <p:cNvSpPr txBox="1"/>
          <p:nvPr/>
        </p:nvSpPr>
        <p:spPr>
          <a:xfrm>
            <a:off x="457200" y="4741164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spc="120" kern="0" dirty="0">
                <a:solidFill>
                  <a:srgbClr val="4547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TEMPLATE REFERENCE</a:t>
            </a:r>
            <a:endParaRPr lang="en-US" sz="700" dirty="0"/>
          </a:p>
        </p:txBody>
      </p:sp>
      <p:pic>
        <p:nvPicPr>
          <p:cNvPr id="4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22208" y="4759452"/>
            <a:ext cx="137160" cy="16642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726680" y="4741164"/>
            <a:ext cx="5486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45474D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Kazaar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Kazaar deck template</dc:title>
  <dc:subject>PptxGenJS Presentation</dc:subject>
  <dc:creator>Kazaar</dc:creator>
  <cp:lastModifiedBy>Kazaar</cp:lastModifiedBy>
  <cp:revision>1</cp:revision>
  <dcterms:created xsi:type="dcterms:W3CDTF">2026-09-21T21:19:40Z</dcterms:created>
  <dcterms:modified xsi:type="dcterms:W3CDTF">2026-09-21T21:19:40Z</dcterms:modified>
</cp:coreProperties>
</file>